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notesSlides/notesSlide2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9.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6" r:id="rId3"/>
    <p:sldId id="297" r:id="rId4"/>
    <p:sldId id="258" r:id="rId5"/>
    <p:sldId id="259" r:id="rId6"/>
    <p:sldId id="260" r:id="rId7"/>
    <p:sldId id="261" r:id="rId8"/>
    <p:sldId id="262" r:id="rId9"/>
    <p:sldId id="263" r:id="rId10"/>
    <p:sldId id="264" r:id="rId11"/>
    <p:sldId id="270" r:id="rId12"/>
    <p:sldId id="290" r:id="rId13"/>
    <p:sldId id="284" r:id="rId14"/>
    <p:sldId id="265" r:id="rId15"/>
    <p:sldId id="291" r:id="rId16"/>
    <p:sldId id="266" r:id="rId17"/>
    <p:sldId id="267" r:id="rId18"/>
    <p:sldId id="289" r:id="rId19"/>
    <p:sldId id="294" r:id="rId20"/>
    <p:sldId id="269" r:id="rId21"/>
    <p:sldId id="271" r:id="rId22"/>
    <p:sldId id="272" r:id="rId23"/>
    <p:sldId id="296" r:id="rId24"/>
    <p:sldId id="280" r:id="rId25"/>
    <p:sldId id="285" r:id="rId26"/>
    <p:sldId id="287" r:id="rId27"/>
    <p:sldId id="282" r:id="rId28"/>
    <p:sldId id="283" r:id="rId29"/>
    <p:sldId id="295" r:id="rId30"/>
    <p:sldId id="288" r:id="rId31"/>
    <p:sldId id="274" r:id="rId32"/>
    <p:sldId id="275" r:id="rId33"/>
  </p:sldIdLst>
  <p:sldSz cx="9144000" cy="6858000" type="screen4x3"/>
  <p:notesSz cx="6858000" cy="994568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159321"/>
    <a:srgbClr val="F74B39"/>
    <a:srgbClr val="FFCCFF"/>
    <a:srgbClr val="B4DE86"/>
    <a:srgbClr val="99CCFF"/>
    <a:srgbClr val="33CCCC"/>
    <a:srgbClr val="33CCFF"/>
    <a:srgbClr val="0099CC"/>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3" autoAdjust="0"/>
    <p:restoredTop sz="76990" autoAdjust="0"/>
  </p:normalViewPr>
  <p:slideViewPr>
    <p:cSldViewPr showGuides="1">
      <p:cViewPr varScale="1">
        <p:scale>
          <a:sx n="58" d="100"/>
          <a:sy n="58" d="100"/>
        </p:scale>
        <p:origin x="172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成人非識字者の男女比</c:v>
                </c:pt>
              </c:strCache>
            </c:strRef>
          </c:tx>
          <c:dPt>
            <c:idx val="0"/>
            <c:bubble3D val="0"/>
            <c:spPr>
              <a:solidFill>
                <a:srgbClr val="FF9900"/>
              </a:solidFill>
            </c:spPr>
          </c:dPt>
          <c:dPt>
            <c:idx val="1"/>
            <c:bubble3D val="0"/>
            <c:spPr>
              <a:solidFill>
                <a:srgbClr val="92D050"/>
              </a:solidFill>
            </c:spPr>
          </c:dPt>
          <c:dLbls>
            <c:dLbl>
              <c:idx val="0"/>
              <c:layout>
                <c:manualLayout>
                  <c:x val="-0.25624241735544268"/>
                  <c:y val="-0.12568689348766521"/>
                </c:manualLayout>
              </c:layout>
              <c:tx>
                <c:rich>
                  <a:bodyPr/>
                  <a:lstStyle/>
                  <a:p>
                    <a:pPr>
                      <a:defRPr>
                        <a:solidFill>
                          <a:schemeClr val="bg1"/>
                        </a:solidFill>
                      </a:defRPr>
                    </a:pPr>
                    <a:r>
                      <a:rPr lang="ja-JP" altLang="en-US" sz="2000" dirty="0">
                        <a:solidFill>
                          <a:schemeClr val="tx1"/>
                        </a:solidFill>
                      </a:rPr>
                      <a:t>女性
</a:t>
                    </a:r>
                    <a:r>
                      <a:rPr lang="en-US" altLang="ja-JP" sz="2000" dirty="0" smtClean="0">
                        <a:solidFill>
                          <a:schemeClr val="tx1"/>
                        </a:solidFill>
                      </a:rPr>
                      <a:t>63%</a:t>
                    </a:r>
                    <a:endParaRPr lang="ja-JP" altLang="en-US" sz="2000" dirty="0">
                      <a:solidFill>
                        <a:schemeClr val="tx1"/>
                      </a:solidFill>
                    </a:endParaRPr>
                  </a:p>
                </c:rich>
              </c:tx>
              <c:spPr/>
              <c:showLegendKey val="0"/>
              <c:showVal val="0"/>
              <c:showCatName val="1"/>
              <c:showSerName val="0"/>
              <c:showPercent val="1"/>
              <c:showBubbleSize val="0"/>
              <c:extLst>
                <c:ext xmlns:c15="http://schemas.microsoft.com/office/drawing/2012/chart" uri="{CE6537A1-D6FC-4f65-9D91-7224C49458BB}"/>
              </c:extLst>
            </c:dLbl>
            <c:dLbl>
              <c:idx val="1"/>
              <c:layout>
                <c:manualLayout>
                  <c:x val="0.25220597960008995"/>
                  <c:y val="0.10348341132015393"/>
                </c:manualLayout>
              </c:layout>
              <c:tx>
                <c:rich>
                  <a:bodyPr/>
                  <a:lstStyle/>
                  <a:p>
                    <a:pPr>
                      <a:defRPr>
                        <a:solidFill>
                          <a:schemeClr val="tx1"/>
                        </a:solidFill>
                      </a:defRPr>
                    </a:pPr>
                    <a:r>
                      <a:rPr lang="ja-JP" altLang="en-US" sz="2000" dirty="0"/>
                      <a:t>男性
</a:t>
                    </a:r>
                    <a:r>
                      <a:rPr lang="en-US" altLang="ja-JP" sz="2000" dirty="0" smtClean="0"/>
                      <a:t>37%</a:t>
                    </a:r>
                    <a:endParaRPr lang="ja-JP" altLang="en-US" sz="2000" dirty="0"/>
                  </a:p>
                </c:rich>
              </c:tx>
              <c:spPr/>
              <c:showLegendKey val="0"/>
              <c:showVal val="0"/>
              <c:showCatName val="1"/>
              <c:showSerName val="0"/>
              <c:showPercent val="1"/>
              <c:showBubbleSize val="0"/>
              <c:extLs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Sheet1!$A$2:$A$3</c:f>
              <c:strCache>
                <c:ptCount val="2"/>
                <c:pt idx="0">
                  <c:v>女性</c:v>
                </c:pt>
                <c:pt idx="1">
                  <c:v>男性</c:v>
                </c:pt>
              </c:strCache>
            </c:strRef>
          </c:cat>
          <c:val>
            <c:numRef>
              <c:f>Sheet1!$B$2:$B$3</c:f>
              <c:numCache>
                <c:formatCode>0%</c:formatCode>
                <c:ptCount val="2"/>
                <c:pt idx="0">
                  <c:v>0.64000000000000346</c:v>
                </c:pt>
                <c:pt idx="1">
                  <c:v>0.36000000000000032</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b="1">
          <a:latin typeface="+mj-lt"/>
          <a:ea typeface="+mj-ea"/>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bg1">
                <a:lumMod val="75000"/>
              </a:schemeClr>
            </a:solidFill>
          </c:spPr>
          <c:invertIfNegative val="0"/>
          <c:dPt>
            <c:idx val="0"/>
            <c:invertIfNegative val="0"/>
            <c:bubble3D val="0"/>
            <c:spPr>
              <a:solidFill>
                <a:srgbClr val="00B0F0"/>
              </a:solidFill>
            </c:spPr>
          </c:dPt>
          <c:dPt>
            <c:idx val="1"/>
            <c:invertIfNegative val="0"/>
            <c:bubble3D val="0"/>
            <c:spPr>
              <a:solidFill>
                <a:srgbClr val="FF6699"/>
              </a:solidFill>
            </c:spPr>
          </c:dPt>
          <c:dLbls>
            <c:dLbl>
              <c:idx val="1"/>
              <c:tx>
                <c:rich>
                  <a:bodyPr/>
                  <a:lstStyle/>
                  <a:p>
                    <a:r>
                      <a:rPr lang="en-US" altLang="en-US" dirty="0" smtClean="0"/>
                      <a:t>14.7%</a:t>
                    </a:r>
                    <a:endParaRPr lang="en-US" altLang="en-US" dirty="0"/>
                  </a:p>
                </c:rich>
              </c:tx>
              <c:dLblPos val="outEnd"/>
              <c:showLegendKey val="0"/>
              <c:showVal val="1"/>
              <c:showCatName val="0"/>
              <c:showSerName val="0"/>
              <c:showPercent val="0"/>
              <c:showBubbleSize val="0"/>
              <c:extLst>
                <c:ext xmlns:c15="http://schemas.microsoft.com/office/drawing/2012/chart" uri="{CE6537A1-D6FC-4f65-9D91-7224C49458BB}"/>
              </c:extLst>
            </c:dLbl>
            <c:spPr>
              <a:solidFill>
                <a:schemeClr val="bg1"/>
              </a:solidFill>
            </c:spPr>
            <c:txPr>
              <a:bodyPr/>
              <a:lstStyle/>
              <a:p>
                <a:pPr>
                  <a:defRPr sz="2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2000年</c:v>
                </c:pt>
                <c:pt idx="1">
                  <c:v>2016年</c:v>
                </c:pt>
              </c:strCache>
            </c:strRef>
          </c:cat>
          <c:val>
            <c:numRef>
              <c:f>Sheet1!$B$2:$B$3</c:f>
              <c:numCache>
                <c:formatCode>0%</c:formatCode>
                <c:ptCount val="2"/>
                <c:pt idx="0">
                  <c:v>0.18000000000000008</c:v>
                </c:pt>
                <c:pt idx="1">
                  <c:v>0.14700000000000008</c:v>
                </c:pt>
              </c:numCache>
            </c:numRef>
          </c:val>
        </c:ser>
        <c:dLbls>
          <c:showLegendKey val="0"/>
          <c:showVal val="1"/>
          <c:showCatName val="0"/>
          <c:showSerName val="0"/>
          <c:showPercent val="0"/>
          <c:showBubbleSize val="0"/>
        </c:dLbls>
        <c:gapWidth val="150"/>
        <c:axId val="413705528"/>
        <c:axId val="413705920"/>
      </c:barChart>
      <c:catAx>
        <c:axId val="413705528"/>
        <c:scaling>
          <c:orientation val="minMax"/>
        </c:scaling>
        <c:delete val="0"/>
        <c:axPos val="b"/>
        <c:numFmt formatCode="General" sourceLinked="0"/>
        <c:majorTickMark val="out"/>
        <c:minorTickMark val="none"/>
        <c:tickLblPos val="nextTo"/>
        <c:txPr>
          <a:bodyPr/>
          <a:lstStyle/>
          <a:p>
            <a:pPr>
              <a:defRPr sz="1600"/>
            </a:pPr>
            <a:endParaRPr lang="ja-JP"/>
          </a:p>
        </c:txPr>
        <c:crossAx val="413705920"/>
        <c:crosses val="autoZero"/>
        <c:auto val="1"/>
        <c:lblAlgn val="ctr"/>
        <c:lblOffset val="100"/>
        <c:noMultiLvlLbl val="0"/>
      </c:catAx>
      <c:valAx>
        <c:axId val="413705920"/>
        <c:scaling>
          <c:orientation val="minMax"/>
        </c:scaling>
        <c:delete val="0"/>
        <c:axPos val="l"/>
        <c:majorGridlines/>
        <c:numFmt formatCode="0%" sourceLinked="1"/>
        <c:majorTickMark val="out"/>
        <c:minorTickMark val="none"/>
        <c:tickLblPos val="nextTo"/>
        <c:txPr>
          <a:bodyPr/>
          <a:lstStyle/>
          <a:p>
            <a:pPr>
              <a:defRPr sz="1600"/>
            </a:pPr>
            <a:endParaRPr lang="ja-JP"/>
          </a:p>
        </c:txPr>
        <c:crossAx val="413705528"/>
        <c:crosses val="autoZero"/>
        <c:crossBetween val="between"/>
      </c:valAx>
    </c:plotArea>
    <c:plotVisOnly val="1"/>
    <c:dispBlanksAs val="gap"/>
    <c:showDLblsOverMax val="0"/>
  </c:chart>
  <c:txPr>
    <a:bodyPr/>
    <a:lstStyle/>
    <a:p>
      <a:pPr>
        <a:defRPr sz="1000">
          <a:latin typeface="+mj-lt"/>
          <a:ea typeface="+mj-ea"/>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2345274348655724"/>
          <c:y val="8.034727171235713E-2"/>
          <c:w val="0.8713763424782377"/>
          <c:h val="0.91320019320346524"/>
        </c:manualLayout>
      </c:layout>
      <c:barChart>
        <c:barDir val="bar"/>
        <c:grouping val="clustered"/>
        <c:varyColors val="0"/>
        <c:ser>
          <c:idx val="0"/>
          <c:order val="0"/>
          <c:tx>
            <c:strRef>
              <c:f>Sheet1!$B$1</c:f>
              <c:strCache>
                <c:ptCount val="1"/>
                <c:pt idx="0">
                  <c:v>系列 1</c:v>
                </c:pt>
              </c:strCache>
            </c:strRef>
          </c:tx>
          <c:invertIfNegative val="0"/>
          <c:dPt>
            <c:idx val="0"/>
            <c:invertIfNegative val="0"/>
            <c:bubble3D val="0"/>
            <c:spPr>
              <a:solidFill>
                <a:srgbClr val="FF6699"/>
              </a:solidFill>
            </c:spPr>
          </c:dPt>
          <c:dPt>
            <c:idx val="1"/>
            <c:invertIfNegative val="0"/>
            <c:bubble3D val="0"/>
            <c:spPr>
              <a:solidFill>
                <a:srgbClr val="92D050"/>
              </a:solidFill>
            </c:spPr>
          </c:dPt>
          <c:dPt>
            <c:idx val="2"/>
            <c:invertIfNegative val="0"/>
            <c:bubble3D val="0"/>
            <c:spPr>
              <a:solidFill>
                <a:srgbClr val="92D050"/>
              </a:solidFill>
            </c:spPr>
          </c:dPt>
          <c:dPt>
            <c:idx val="3"/>
            <c:invertIfNegative val="0"/>
            <c:bubble3D val="0"/>
            <c:spPr>
              <a:solidFill>
                <a:srgbClr val="92D050"/>
              </a:solidFill>
            </c:spPr>
          </c:dPt>
          <c:dPt>
            <c:idx val="4"/>
            <c:invertIfNegative val="0"/>
            <c:bubble3D val="0"/>
            <c:spPr>
              <a:solidFill>
                <a:srgbClr val="92D050"/>
              </a:solidFill>
            </c:spPr>
          </c:dPt>
          <c:dPt>
            <c:idx val="5"/>
            <c:invertIfNegative val="0"/>
            <c:bubble3D val="0"/>
            <c:spPr>
              <a:solidFill>
                <a:srgbClr val="92D050"/>
              </a:solidFill>
            </c:spPr>
          </c:dPt>
          <c:dPt>
            <c:idx val="6"/>
            <c:invertIfNegative val="0"/>
            <c:bubble3D val="0"/>
            <c:spPr>
              <a:solidFill>
                <a:srgbClr val="92D050"/>
              </a:solidFill>
            </c:spPr>
          </c:dPt>
          <c:dPt>
            <c:idx val="7"/>
            <c:invertIfNegative val="0"/>
            <c:bubble3D val="0"/>
            <c:spPr>
              <a:solidFill>
                <a:srgbClr val="92D050"/>
              </a:solidFill>
            </c:spPr>
          </c:dPt>
          <c:dPt>
            <c:idx val="8"/>
            <c:invertIfNegative val="0"/>
            <c:bubble3D val="0"/>
            <c:spPr>
              <a:solidFill>
                <a:srgbClr val="92D050"/>
              </a:solidFill>
              <a:ln>
                <a:solidFill>
                  <a:srgbClr val="92D050"/>
                </a:solidFill>
              </a:ln>
            </c:spPr>
          </c:dPt>
          <c:dPt>
            <c:idx val="9"/>
            <c:invertIfNegative val="0"/>
            <c:bubble3D val="0"/>
            <c:spPr>
              <a:solidFill>
                <a:srgbClr val="92D050"/>
              </a:solidFill>
              <a:ln>
                <a:solidFill>
                  <a:srgbClr val="92D050"/>
                </a:solidFill>
              </a:ln>
            </c:spPr>
          </c:dPt>
          <c:dPt>
            <c:idx val="10"/>
            <c:invertIfNegative val="0"/>
            <c:bubble3D val="0"/>
            <c:spPr>
              <a:solidFill>
                <a:srgbClr val="92D050"/>
              </a:solidFill>
              <a:ln>
                <a:solidFill>
                  <a:srgbClr val="92D050"/>
                </a:solidFill>
              </a:ln>
            </c:spPr>
          </c:dPt>
          <c:dLbls>
            <c:spPr>
              <a:noFill/>
              <a:ln>
                <a:noFill/>
              </a:ln>
              <a:effectLst/>
            </c:spPr>
            <c:txPr>
              <a:bodyPr/>
              <a:lstStyle/>
              <a:p>
                <a:pPr>
                  <a:defRPr sz="16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世界全体</c:v>
                </c:pt>
                <c:pt idx="1">
                  <c:v>中央アジア</c:v>
                </c:pt>
                <c:pt idx="2">
                  <c:v>ヨーロッパ・
北アメリカ</c:v>
                </c:pt>
                <c:pt idx="3">
                  <c:v>東アジア・
東南アジア</c:v>
                </c:pt>
                <c:pt idx="4">
                  <c:v>ラテンアメリカ・
カリブ地域</c:v>
                </c:pt>
                <c:pt idx="5">
                  <c:v>北アフリカ・
西アジア</c:v>
                </c:pt>
                <c:pt idx="6">
                  <c:v>南アジア</c:v>
                </c:pt>
                <c:pt idx="7">
                  <c:v>サハラ以南
アフリカ</c:v>
                </c:pt>
              </c:strCache>
            </c:strRef>
          </c:cat>
          <c:val>
            <c:numRef>
              <c:f>Sheet1!$B$2:$B$9</c:f>
              <c:numCache>
                <c:formatCode>0%</c:formatCode>
                <c:ptCount val="8"/>
                <c:pt idx="0">
                  <c:v>0.86000000000000032</c:v>
                </c:pt>
                <c:pt idx="1">
                  <c:v>1</c:v>
                </c:pt>
                <c:pt idx="2">
                  <c:v>0.99</c:v>
                </c:pt>
                <c:pt idx="3">
                  <c:v>0.9600000000000003</c:v>
                </c:pt>
                <c:pt idx="4">
                  <c:v>0.94000000000000028</c:v>
                </c:pt>
                <c:pt idx="5">
                  <c:v>0.81</c:v>
                </c:pt>
                <c:pt idx="6">
                  <c:v>0.72000000000000031</c:v>
                </c:pt>
                <c:pt idx="7">
                  <c:v>0.65000000000000036</c:v>
                </c:pt>
              </c:numCache>
            </c:numRef>
          </c:val>
        </c:ser>
        <c:dLbls>
          <c:showLegendKey val="0"/>
          <c:showVal val="1"/>
          <c:showCatName val="0"/>
          <c:showSerName val="0"/>
          <c:showPercent val="0"/>
          <c:showBubbleSize val="0"/>
        </c:dLbls>
        <c:gapWidth val="150"/>
        <c:overlap val="-25"/>
        <c:axId val="415002072"/>
        <c:axId val="415002464"/>
      </c:barChart>
      <c:catAx>
        <c:axId val="415002072"/>
        <c:scaling>
          <c:orientation val="minMax"/>
        </c:scaling>
        <c:delete val="0"/>
        <c:axPos val="l"/>
        <c:numFmt formatCode="General" sourceLinked="0"/>
        <c:majorTickMark val="none"/>
        <c:minorTickMark val="none"/>
        <c:tickLblPos val="nextTo"/>
        <c:txPr>
          <a:bodyPr/>
          <a:lstStyle/>
          <a:p>
            <a:pPr>
              <a:defRPr sz="1200" b="1"/>
            </a:pPr>
            <a:endParaRPr lang="ja-JP"/>
          </a:p>
        </c:txPr>
        <c:crossAx val="415002464"/>
        <c:crosses val="autoZero"/>
        <c:auto val="1"/>
        <c:lblAlgn val="ctr"/>
        <c:lblOffset val="100"/>
        <c:noMultiLvlLbl val="0"/>
      </c:catAx>
      <c:valAx>
        <c:axId val="415002464"/>
        <c:scaling>
          <c:orientation val="minMax"/>
        </c:scaling>
        <c:delete val="1"/>
        <c:axPos val="b"/>
        <c:numFmt formatCode="0%" sourceLinked="1"/>
        <c:majorTickMark val="out"/>
        <c:minorTickMark val="none"/>
        <c:tickLblPos val="none"/>
        <c:crossAx val="415002072"/>
        <c:crosses val="autoZero"/>
        <c:crossBetween val="between"/>
      </c:valAx>
    </c:plotArea>
    <c:plotVisOnly val="1"/>
    <c:dispBlanksAs val="gap"/>
    <c:showDLblsOverMax val="0"/>
  </c:chart>
  <c:txPr>
    <a:bodyPr/>
    <a:lstStyle/>
    <a:p>
      <a:pPr>
        <a:defRPr sz="900">
          <a:latin typeface="+mj-lt"/>
          <a:ea typeface="+mj-ea"/>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9"/>
    </mc:Choice>
    <mc:Fallback>
      <c:style val="9"/>
    </mc:Fallback>
  </mc:AlternateContent>
  <c:chart>
    <c:title>
      <c:tx>
        <c:rich>
          <a:bodyPr/>
          <a:lstStyle/>
          <a:p>
            <a:pPr>
              <a:defRPr sz="1400"/>
            </a:pPr>
            <a:r>
              <a:rPr lang="ja-JP" altLang="en-US" sz="1400"/>
              <a:t>教育分野への</a:t>
            </a:r>
            <a:r>
              <a:rPr lang="en-US" altLang="ja-JP" sz="1400"/>
              <a:t>ODA</a:t>
            </a:r>
            <a:r>
              <a:rPr lang="ja-JP" altLang="en-US" sz="1400"/>
              <a:t>内訳</a:t>
            </a:r>
          </a:p>
        </c:rich>
      </c:tx>
      <c:layout>
        <c:manualLayout>
          <c:xMode val="edge"/>
          <c:yMode val="edge"/>
          <c:x val="0.13587661634582968"/>
          <c:y val="3.4530055932553899E-2"/>
        </c:manualLayout>
      </c:layout>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zero"/>
    <c:showDLblsOverMax val="0"/>
  </c:chart>
  <c:spPr>
    <a:ln w="9525">
      <a:noFill/>
    </a:ln>
  </c:spPr>
  <c:txPr>
    <a:bodyPr/>
    <a:lstStyle/>
    <a:p>
      <a:pPr>
        <a:defRPr sz="900">
          <a:latin typeface="Meiryo UI" pitchFamily="50" charset="-128"/>
          <a:ea typeface="Meiryo UI" pitchFamily="50" charset="-128"/>
          <a:cs typeface="Meiryo UI" pitchFamily="50"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US" sz="2000" dirty="0"/>
              <a:t>DAC</a:t>
            </a:r>
            <a:r>
              <a:rPr lang="ja-JP" sz="2000" dirty="0"/>
              <a:t>（援助国）平均</a:t>
            </a:r>
          </a:p>
        </c:rich>
      </c:tx>
      <c:layout>
        <c:manualLayout>
          <c:xMode val="edge"/>
          <c:yMode val="edge"/>
          <c:x val="0.27096883202099742"/>
          <c:y val="2.5157232704402552E-2"/>
        </c:manualLayout>
      </c:layout>
      <c:overlay val="0"/>
    </c:title>
    <c:autoTitleDeleted val="0"/>
    <c:plotArea>
      <c:layout>
        <c:manualLayout>
          <c:layoutTarget val="inner"/>
          <c:xMode val="edge"/>
          <c:yMode val="edge"/>
          <c:x val="0.17191929133858291"/>
          <c:y val="0.13381798973241851"/>
          <c:w val="0.67282841207352173"/>
          <c:h val="0.67706003730665765"/>
        </c:manualLayout>
      </c:layout>
      <c:pieChart>
        <c:varyColors val="1"/>
        <c:ser>
          <c:idx val="0"/>
          <c:order val="0"/>
          <c:tx>
            <c:strRef>
              <c:f>Sheet1!$B$1</c:f>
              <c:strCache>
                <c:ptCount val="1"/>
                <c:pt idx="0">
                  <c:v>売上高</c:v>
                </c:pt>
              </c:strCache>
            </c:strRef>
          </c:tx>
          <c:spPr>
            <a:solidFill>
              <a:srgbClr val="99CCFF"/>
            </a:solidFill>
            <a:ln>
              <a:solidFill>
                <a:schemeClr val="tx1"/>
              </a:solidFill>
            </a:ln>
          </c:spPr>
          <c:dPt>
            <c:idx val="1"/>
            <c:bubble3D val="0"/>
            <c:spPr>
              <a:solidFill>
                <a:srgbClr val="FF0000"/>
              </a:solidFill>
              <a:ln>
                <a:solidFill>
                  <a:schemeClr val="tx1"/>
                </a:solidFill>
              </a:ln>
            </c:spPr>
          </c:dPt>
          <c:dPt>
            <c:idx val="2"/>
            <c:bubble3D val="0"/>
            <c:spPr>
              <a:solidFill>
                <a:srgbClr val="FFFF00"/>
              </a:solidFill>
              <a:ln>
                <a:solidFill>
                  <a:schemeClr val="tx1"/>
                </a:solidFill>
              </a:ln>
            </c:spPr>
          </c:dPt>
          <c:dLbls>
            <c:dLbl>
              <c:idx val="0"/>
              <c:layout>
                <c:manualLayout>
                  <c:x val="-0.20885433070866141"/>
                  <c:y val="0.13141781805576191"/>
                </c:manualLayout>
              </c:layout>
              <c:tx>
                <c:rich>
                  <a:bodyPr/>
                  <a:lstStyle/>
                  <a:p>
                    <a:r>
                      <a:rPr lang="ja-JP" altLang="en-US" sz="1400" dirty="0"/>
                      <a:t>社</a:t>
                    </a:r>
                    <a:r>
                      <a:rPr lang="ja-JP" altLang="en-US" dirty="0"/>
                      <a:t>会</a:t>
                    </a:r>
                  </a:p>
                  <a:p>
                    <a:r>
                      <a:rPr lang="ja-JP" altLang="en-US" dirty="0"/>
                      <a:t>分野
</a:t>
                    </a:r>
                    <a:r>
                      <a:rPr lang="en-US" altLang="ja-JP" dirty="0" smtClean="0"/>
                      <a:t>31.8%</a:t>
                    </a:r>
                    <a:endParaRPr lang="ja-JP" altLang="en-US" dirty="0"/>
                  </a:p>
                </c:rich>
              </c:tx>
              <c:showLegendKey val="0"/>
              <c:showVal val="0"/>
              <c:showCatName val="1"/>
              <c:showSerName val="0"/>
              <c:showPercent val="1"/>
              <c:showBubbleSize val="0"/>
              <c:extLst>
                <c:ext xmlns:c15="http://schemas.microsoft.com/office/drawing/2012/chart" uri="{CE6537A1-D6FC-4f65-9D91-7224C49458BB}"/>
              </c:extLst>
            </c:dLbl>
            <c:dLbl>
              <c:idx val="1"/>
              <c:layout>
                <c:manualLayout>
                  <c:x val="4.2700131233596788E-3"/>
                  <c:y val="8.4781855098301547E-3"/>
                </c:manualLayout>
              </c:layout>
              <c:tx>
                <c:rich>
                  <a:bodyPr/>
                  <a:lstStyle/>
                  <a:p>
                    <a:r>
                      <a:rPr lang="zh-TW" altLang="en-US" sz="1400" b="1" dirty="0"/>
                      <a:t>基</a:t>
                    </a:r>
                    <a:r>
                      <a:rPr lang="zh-TW" altLang="en-US" b="1" dirty="0"/>
                      <a:t>礎教育中等教育
</a:t>
                    </a:r>
                    <a:r>
                      <a:rPr lang="en-US" altLang="zh-TW" b="1" dirty="0" smtClean="0"/>
                      <a:t>5.4%</a:t>
                    </a:r>
                    <a:endParaRPr lang="zh-TW" altLang="en-US" b="1" dirty="0"/>
                  </a:p>
                </c:rich>
              </c:tx>
              <c:showLegendKey val="0"/>
              <c:showVal val="0"/>
              <c:showCatName val="1"/>
              <c:showSerName val="0"/>
              <c:showPercent val="1"/>
              <c:showBubbleSize val="0"/>
              <c:extLst>
                <c:ext xmlns:c15="http://schemas.microsoft.com/office/drawing/2012/chart" uri="{CE6537A1-D6FC-4f65-9D91-7224C49458BB}"/>
              </c:extLst>
            </c:dLbl>
            <c:dLbl>
              <c:idx val="2"/>
              <c:layout>
                <c:manualLayout>
                  <c:x val="-6.1193897637795334E-2"/>
                  <c:y val="1.5849056603773583E-2"/>
                </c:manualLayout>
              </c:layout>
              <c:tx>
                <c:rich>
                  <a:bodyPr/>
                  <a:lstStyle/>
                  <a:p>
                    <a:r>
                      <a:rPr lang="ja-JP" altLang="en-US" sz="1400" b="1" dirty="0"/>
                      <a:t>経</a:t>
                    </a:r>
                    <a:r>
                      <a:rPr lang="ja-JP" altLang="en-US" b="1" dirty="0"/>
                      <a:t>済</a:t>
                    </a:r>
                  </a:p>
                  <a:p>
                    <a:r>
                      <a:rPr lang="ja-JP" altLang="en-US" b="1" dirty="0"/>
                      <a:t>分野
</a:t>
                    </a:r>
                    <a:r>
                      <a:rPr lang="en-US" altLang="ja-JP" b="1" dirty="0" smtClean="0"/>
                      <a:t>8.5%</a:t>
                    </a:r>
                    <a:endParaRPr lang="ja-JP" altLang="en-US" b="1" dirty="0"/>
                  </a:p>
                </c:rich>
              </c:tx>
              <c:showLegendKey val="0"/>
              <c:showVal val="0"/>
              <c:showCatName val="1"/>
              <c:showSerName val="0"/>
              <c:showPercent val="1"/>
              <c:showBubbleSize val="0"/>
              <c:extLst>
                <c:ext xmlns:c15="http://schemas.microsoft.com/office/drawing/2012/chart" uri="{CE6537A1-D6FC-4f65-9D91-7224C49458BB}"/>
              </c:extLst>
            </c:dLbl>
            <c:dLbl>
              <c:idx val="3"/>
              <c:layout>
                <c:manualLayout>
                  <c:x val="-4.3968832020997384E-2"/>
                  <c:y val="3.8769210452467189E-3"/>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2.4439374909379333E-3"/>
                  <c:y val="8.4686918026057548E-3"/>
                </c:manualLayout>
              </c:layout>
              <c:showLegendKey val="0"/>
              <c:showVal val="0"/>
              <c:showCatName val="1"/>
              <c:showSerName val="0"/>
              <c:showPercent val="1"/>
              <c:showBubbleSize val="0"/>
              <c:extLst>
                <c:ext xmlns:c15="http://schemas.microsoft.com/office/drawing/2012/chart" uri="{CE6537A1-D6FC-4f65-9D91-7224C49458BB}"/>
              </c:extLst>
            </c:dLbl>
            <c:dLbl>
              <c:idx val="6"/>
              <c:layout>
                <c:manualLayout>
                  <c:x val="0.23386808245411544"/>
                  <c:y val="0.15116069965860668"/>
                </c:manualLayout>
              </c:layout>
              <c:tx>
                <c:rich>
                  <a:bodyPr/>
                  <a:lstStyle/>
                  <a:p>
                    <a:r>
                      <a:rPr lang="ja-JP" altLang="en-US" sz="1400" dirty="0"/>
                      <a:t>プログラム援助等
</a:t>
                    </a:r>
                    <a:r>
                      <a:rPr lang="en-US" altLang="ja-JP" sz="1400" dirty="0" smtClean="0"/>
                      <a:t>30.0%</a:t>
                    </a:r>
                    <a:endParaRPr lang="ja-JP" altLang="en-US" sz="1400" dirty="0"/>
                  </a:p>
                </c:rich>
              </c:tx>
              <c:showLegendKey val="0"/>
              <c:showVal val="0"/>
              <c:showCatName val="1"/>
              <c:showSerName val="0"/>
              <c:showPercent val="1"/>
              <c:showBubbleSize val="0"/>
              <c:extLst>
                <c:ext xmlns:c15="http://schemas.microsoft.com/office/drawing/2012/chart" uri="{CE6537A1-D6FC-4f65-9D91-7224C49458BB}"/>
              </c:extLst>
            </c:dLbl>
            <c:numFmt formatCode="0.0%" sourceLinked="0"/>
            <c:spPr>
              <a:noFill/>
              <a:ln>
                <a:noFill/>
              </a:ln>
              <a:effectLst/>
            </c:spPr>
            <c:txPr>
              <a:bodyPr/>
              <a:lstStyle/>
              <a:p>
                <a:pPr>
                  <a:defRPr sz="1400"/>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Sheet1!$A$2:$A$8</c:f>
              <c:strCache>
                <c:ptCount val="7"/>
                <c:pt idx="0">
                  <c:v>社会分野</c:v>
                </c:pt>
                <c:pt idx="1">
                  <c:v>基礎教育・中等教育</c:v>
                </c:pt>
                <c:pt idx="2">
                  <c:v>経済分野</c:v>
                </c:pt>
                <c:pt idx="3">
                  <c:v>農業分野</c:v>
                </c:pt>
                <c:pt idx="4">
                  <c:v>工業等</c:v>
                </c:pt>
                <c:pt idx="5">
                  <c:v>緊急援助</c:v>
                </c:pt>
                <c:pt idx="6">
                  <c:v>プログラム援助等</c:v>
                </c:pt>
              </c:strCache>
            </c:strRef>
          </c:cat>
          <c:val>
            <c:numRef>
              <c:f>Sheet1!$B$2:$B$8</c:f>
              <c:numCache>
                <c:formatCode>0.0%</c:formatCode>
                <c:ptCount val="7"/>
                <c:pt idx="0">
                  <c:v>0.318</c:v>
                </c:pt>
                <c:pt idx="1">
                  <c:v>5.3999999999999999E-2</c:v>
                </c:pt>
                <c:pt idx="2">
                  <c:v>8.5000000000000006E-2</c:v>
                </c:pt>
                <c:pt idx="3">
                  <c:v>5.3999999999999999E-2</c:v>
                </c:pt>
                <c:pt idx="4">
                  <c:v>9.1999999999999998E-2</c:v>
                </c:pt>
                <c:pt idx="5">
                  <c:v>9.6000000000000002E-2</c:v>
                </c:pt>
                <c:pt idx="6">
                  <c:v>0.3</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sz="1800"/>
            </a:pPr>
            <a:r>
              <a:rPr lang="ja-JP" sz="2000" dirty="0"/>
              <a:t>日本</a:t>
            </a:r>
            <a:endParaRPr lang="ja-JP" sz="1800" dirty="0"/>
          </a:p>
        </c:rich>
      </c:tx>
      <c:layout>
        <c:manualLayout>
          <c:xMode val="edge"/>
          <c:yMode val="edge"/>
          <c:x val="0.4418482269155608"/>
          <c:y val="2.5157232704402552E-2"/>
        </c:manualLayout>
      </c:layout>
      <c:overlay val="0"/>
      <c:spPr>
        <a:ln>
          <a:noFill/>
        </a:ln>
      </c:spPr>
    </c:title>
    <c:autoTitleDeleted val="0"/>
    <c:plotArea>
      <c:layout>
        <c:manualLayout>
          <c:layoutTarget val="inner"/>
          <c:xMode val="edge"/>
          <c:yMode val="edge"/>
          <c:x val="0.16463381329670237"/>
          <c:y val="0.13381798973241651"/>
          <c:w val="0.67073237340660063"/>
          <c:h val="0.67706003730665765"/>
        </c:manualLayout>
      </c:layout>
      <c:pieChart>
        <c:varyColors val="1"/>
        <c:ser>
          <c:idx val="0"/>
          <c:order val="0"/>
          <c:tx>
            <c:strRef>
              <c:f>Sheet1!$B$1</c:f>
              <c:strCache>
                <c:ptCount val="1"/>
                <c:pt idx="0">
                  <c:v>売上高</c:v>
                </c:pt>
              </c:strCache>
            </c:strRef>
          </c:tx>
          <c:spPr>
            <a:solidFill>
              <a:srgbClr val="99CCFF"/>
            </a:solidFill>
            <a:ln>
              <a:solidFill>
                <a:schemeClr val="tx1"/>
              </a:solidFill>
            </a:ln>
          </c:spPr>
          <c:dPt>
            <c:idx val="1"/>
            <c:bubble3D val="0"/>
            <c:spPr>
              <a:solidFill>
                <a:srgbClr val="FF0000"/>
              </a:solidFill>
              <a:ln>
                <a:solidFill>
                  <a:schemeClr val="tx1"/>
                </a:solidFill>
              </a:ln>
            </c:spPr>
          </c:dPt>
          <c:dPt>
            <c:idx val="2"/>
            <c:bubble3D val="0"/>
            <c:spPr>
              <a:solidFill>
                <a:srgbClr val="FFFF00"/>
              </a:solidFill>
              <a:ln>
                <a:solidFill>
                  <a:schemeClr val="tx1"/>
                </a:solidFill>
              </a:ln>
            </c:spPr>
          </c:dPt>
          <c:dLbls>
            <c:dLbl>
              <c:idx val="0"/>
              <c:layout>
                <c:manualLayout>
                  <c:x val="-0.15524419260676636"/>
                  <c:y val="0.18986381419303724"/>
                </c:manualLayout>
              </c:layout>
              <c:tx>
                <c:rich>
                  <a:bodyPr/>
                  <a:lstStyle/>
                  <a:p>
                    <a:pPr>
                      <a:defRPr sz="1400" b="0">
                        <a:solidFill>
                          <a:schemeClr val="bg1"/>
                        </a:solidFill>
                      </a:defRPr>
                    </a:pPr>
                    <a:r>
                      <a:rPr lang="ja-JP" altLang="en-US" sz="1400" b="0" dirty="0">
                        <a:solidFill>
                          <a:sysClr val="windowText" lastClr="000000"/>
                        </a:solidFill>
                      </a:rPr>
                      <a:t>社</a:t>
                    </a:r>
                    <a:r>
                      <a:rPr lang="ja-JP" altLang="en-US" dirty="0">
                        <a:solidFill>
                          <a:sysClr val="windowText" lastClr="000000"/>
                        </a:solidFill>
                      </a:rPr>
                      <a:t>会</a:t>
                    </a:r>
                  </a:p>
                  <a:p>
                    <a:pPr>
                      <a:defRPr sz="1400" b="0">
                        <a:solidFill>
                          <a:schemeClr val="bg1"/>
                        </a:solidFill>
                      </a:defRPr>
                    </a:pPr>
                    <a:r>
                      <a:rPr lang="ja-JP" altLang="en-US" dirty="0">
                        <a:solidFill>
                          <a:sysClr val="windowText" lastClr="000000"/>
                        </a:solidFill>
                      </a:rPr>
                      <a:t>分野
</a:t>
                    </a:r>
                    <a:r>
                      <a:rPr lang="en-US" altLang="ja-JP" dirty="0" smtClean="0">
                        <a:solidFill>
                          <a:sysClr val="windowText" lastClr="000000"/>
                        </a:solidFill>
                      </a:rPr>
                      <a:t>19.0%</a:t>
                    </a:r>
                    <a:endParaRPr lang="ja-JP" altLang="en-US" dirty="0">
                      <a:solidFill>
                        <a:sysClr val="windowText" lastClr="000000"/>
                      </a:solidFill>
                    </a:endParaRPr>
                  </a:p>
                </c:rich>
              </c:tx>
              <c:numFmt formatCode="0.0%" sourceLinked="0"/>
              <c:spPr/>
              <c:showLegendKey val="0"/>
              <c:showVal val="0"/>
              <c:showCatName val="1"/>
              <c:showSerName val="0"/>
              <c:showPercent val="1"/>
              <c:showBubbleSize val="0"/>
              <c:extLst>
                <c:ext xmlns:c15="http://schemas.microsoft.com/office/drawing/2012/chart" uri="{CE6537A1-D6FC-4f65-9D91-7224C49458BB}"/>
              </c:extLst>
            </c:dLbl>
            <c:dLbl>
              <c:idx val="1"/>
              <c:layout>
                <c:manualLayout>
                  <c:x val="-5.9524037559045503E-4"/>
                  <c:y val="-9.7775561625228213E-2"/>
                </c:manualLayout>
              </c:layout>
              <c:numFmt formatCode="0.0%" sourceLinked="0"/>
              <c:spPr/>
              <c:txPr>
                <a:bodyPr/>
                <a:lstStyle/>
                <a:p>
                  <a:pPr>
                    <a:defRPr sz="1400" b="1"/>
                  </a:pPr>
                  <a:endParaRPr lang="ja-JP"/>
                </a:p>
              </c:txPr>
              <c:showLegendKey val="0"/>
              <c:showVal val="0"/>
              <c:showCatName val="1"/>
              <c:showSerName val="0"/>
              <c:showPercent val="1"/>
              <c:showBubbleSize val="0"/>
              <c:extLst>
                <c:ext xmlns:c15="http://schemas.microsoft.com/office/drawing/2012/chart" uri="{CE6537A1-D6FC-4f65-9D91-7224C49458BB}"/>
              </c:extLst>
            </c:dLbl>
            <c:dLbl>
              <c:idx val="2"/>
              <c:layout>
                <c:manualLayout>
                  <c:x val="-0.17371926640011198"/>
                  <c:y val="-0.23931032205879926"/>
                </c:manualLayout>
              </c:layout>
              <c:tx>
                <c:rich>
                  <a:bodyPr/>
                  <a:lstStyle/>
                  <a:p>
                    <a:pPr>
                      <a:defRPr sz="1400" b="1">
                        <a:solidFill>
                          <a:schemeClr val="bg1"/>
                        </a:solidFill>
                      </a:defRPr>
                    </a:pPr>
                    <a:r>
                      <a:rPr lang="ja-JP" altLang="en-US" sz="1400" b="1" dirty="0">
                        <a:solidFill>
                          <a:sysClr val="windowText" lastClr="000000"/>
                        </a:solidFill>
                      </a:rPr>
                      <a:t>経</a:t>
                    </a:r>
                    <a:r>
                      <a:rPr lang="ja-JP" altLang="en-US" b="1" dirty="0">
                        <a:solidFill>
                          <a:sysClr val="windowText" lastClr="000000"/>
                        </a:solidFill>
                      </a:rPr>
                      <a:t>済</a:t>
                    </a:r>
                  </a:p>
                  <a:p>
                    <a:pPr>
                      <a:defRPr sz="1400" b="1">
                        <a:solidFill>
                          <a:schemeClr val="bg1"/>
                        </a:solidFill>
                      </a:defRPr>
                    </a:pPr>
                    <a:r>
                      <a:rPr lang="ja-JP" altLang="en-US" b="1" dirty="0">
                        <a:solidFill>
                          <a:sysClr val="windowText" lastClr="000000"/>
                        </a:solidFill>
                      </a:rPr>
                      <a:t>分野
</a:t>
                    </a:r>
                    <a:r>
                      <a:rPr lang="en-US" altLang="ja-JP" b="1" dirty="0" smtClean="0">
                        <a:solidFill>
                          <a:sysClr val="windowText" lastClr="000000"/>
                        </a:solidFill>
                      </a:rPr>
                      <a:t>39.9%</a:t>
                    </a:r>
                    <a:endParaRPr lang="ja-JP" altLang="en-US" b="1" dirty="0">
                      <a:solidFill>
                        <a:sysClr val="windowText" lastClr="000000"/>
                      </a:solidFill>
                    </a:endParaRPr>
                  </a:p>
                </c:rich>
              </c:tx>
              <c:numFmt formatCode="0.0%" sourceLinked="0"/>
              <c:spPr/>
              <c:showLegendKey val="0"/>
              <c:showVal val="0"/>
              <c:showCatName val="1"/>
              <c:showSerName val="0"/>
              <c:showPercent val="1"/>
              <c:showBubbleSize val="0"/>
              <c:extLst>
                <c:ext xmlns:c15="http://schemas.microsoft.com/office/drawing/2012/chart" uri="{CE6537A1-D6FC-4f65-9D91-7224C49458BB}"/>
              </c:extLst>
            </c:dLbl>
            <c:dLbl>
              <c:idx val="6"/>
              <c:tx>
                <c:rich>
                  <a:bodyPr/>
                  <a:lstStyle/>
                  <a:p>
                    <a:r>
                      <a:rPr lang="ja-JP" altLang="en-US" sz="1400" dirty="0"/>
                      <a:t>プログラム援助等
</a:t>
                    </a:r>
                    <a:r>
                      <a:rPr lang="en-US" altLang="ja-JP" sz="1400" dirty="0" smtClean="0"/>
                      <a:t>9.7%</a:t>
                    </a:r>
                    <a:endParaRPr lang="ja-JP" altLang="en-US" sz="1400" dirty="0"/>
                  </a:p>
                </c:rich>
              </c:tx>
              <c:showLegendKey val="0"/>
              <c:showVal val="0"/>
              <c:showCatName val="1"/>
              <c:showSerName val="0"/>
              <c:showPercent val="1"/>
              <c:showBubbleSize val="0"/>
              <c:extLst>
                <c:ext xmlns:c15="http://schemas.microsoft.com/office/drawing/2012/chart" uri="{CE6537A1-D6FC-4f65-9D91-7224C49458BB}"/>
              </c:extLst>
            </c:dLbl>
            <c:numFmt formatCode="0.0%" sourceLinked="0"/>
            <c:spPr>
              <a:noFill/>
              <a:ln>
                <a:noFill/>
              </a:ln>
              <a:effectLst/>
            </c:spPr>
            <c:txPr>
              <a:bodyPr/>
              <a:lstStyle/>
              <a:p>
                <a:pPr>
                  <a:defRPr sz="1400" b="0"/>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Sheet1!$A$2:$A$8</c:f>
              <c:strCache>
                <c:ptCount val="7"/>
                <c:pt idx="0">
                  <c:v>社会分野</c:v>
                </c:pt>
                <c:pt idx="1">
                  <c:v>基礎教育中等教育</c:v>
                </c:pt>
                <c:pt idx="2">
                  <c:v>経済分野</c:v>
                </c:pt>
                <c:pt idx="3">
                  <c:v>農業分野</c:v>
                </c:pt>
                <c:pt idx="4">
                  <c:v>工業等</c:v>
                </c:pt>
                <c:pt idx="5">
                  <c:v>緊急援助</c:v>
                </c:pt>
                <c:pt idx="6">
                  <c:v>プログラム援助等</c:v>
                </c:pt>
              </c:strCache>
            </c:strRef>
          </c:cat>
          <c:val>
            <c:numRef>
              <c:f>Sheet1!$B$2:$B$8</c:f>
              <c:numCache>
                <c:formatCode>0.0%</c:formatCode>
                <c:ptCount val="7"/>
                <c:pt idx="0">
                  <c:v>0.19</c:v>
                </c:pt>
                <c:pt idx="1">
                  <c:v>1.900000000000001E-2</c:v>
                </c:pt>
                <c:pt idx="2">
                  <c:v>0.39900000000000024</c:v>
                </c:pt>
                <c:pt idx="3">
                  <c:v>4.5000000000000012E-2</c:v>
                </c:pt>
                <c:pt idx="4">
                  <c:v>0.161</c:v>
                </c:pt>
                <c:pt idx="5">
                  <c:v>9.1000000000000025E-2</c:v>
                </c:pt>
                <c:pt idx="6">
                  <c:v>9.7000000000000003E-2</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ln>
      <a:noFill/>
    </a:ln>
  </c:spPr>
  <c:txPr>
    <a:bodyPr/>
    <a:lstStyle/>
    <a:p>
      <a:pPr>
        <a:defRPr b="1">
          <a:latin typeface="+mj-lt"/>
          <a:ea typeface="+mj-ea"/>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pieChart>
        <c:varyColors val="1"/>
        <c:ser>
          <c:idx val="0"/>
          <c:order val="0"/>
          <c:tx>
            <c:strRef>
              <c:f>Sheet1!$B$1</c:f>
              <c:strCache>
                <c:ptCount val="1"/>
                <c:pt idx="0">
                  <c:v>列1</c:v>
                </c:pt>
              </c:strCache>
            </c:strRef>
          </c:tx>
          <c:dPt>
            <c:idx val="11"/>
            <c:bubble3D val="0"/>
            <c:spPr>
              <a:solidFill>
                <a:srgbClr val="FF0000"/>
              </a:solidFill>
            </c:spPr>
          </c:dPt>
          <c:dLbls>
            <c:dLbl>
              <c:idx val="0"/>
              <c:layout>
                <c:manualLayout>
                  <c:x val="-0.15018311235685713"/>
                  <c:y val="0.19637197657985037"/>
                </c:manualLayout>
              </c:layout>
              <c:tx>
                <c:rich>
                  <a:bodyPr/>
                  <a:lstStyle/>
                  <a:p>
                    <a:r>
                      <a:rPr lang="ja-JP" altLang="en-US" sz="1600" dirty="0"/>
                      <a:t>英</a:t>
                    </a:r>
                    <a:r>
                      <a:rPr lang="ja-JP" altLang="en-US" dirty="0"/>
                      <a:t>国
</a:t>
                    </a:r>
                    <a:r>
                      <a:rPr lang="en-US" altLang="ja-JP" dirty="0"/>
                      <a:t>23%</a:t>
                    </a:r>
                  </a:p>
                </c:rich>
              </c:tx>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19305193408201024"/>
                  <c:y val="-8.8371815061578846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13633075956806648"/>
                  <c:y val="-0.19904181722313039"/>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5.3285346684855982E-2"/>
                  <c:y val="-2.5346830951763745E-2"/>
                </c:manualLayout>
              </c:layout>
              <c:spPr/>
              <c:txPr>
                <a:bodyPr rot="0" vert="horz"/>
                <a:lstStyle/>
                <a:p>
                  <a:pPr>
                    <a:defRPr sz="1400"/>
                  </a:pPr>
                  <a:endParaRPr lang="ja-JP"/>
                </a:p>
              </c:txPr>
              <c:dLblPos val="bestFit"/>
              <c:showLegendKey val="0"/>
              <c:showVal val="0"/>
              <c:showCatName val="1"/>
              <c:showSerName val="0"/>
              <c:showPercent val="1"/>
              <c:showBubbleSize val="0"/>
              <c:extLst>
                <c:ext xmlns:c15="http://schemas.microsoft.com/office/drawing/2012/chart" uri="{CE6537A1-D6FC-4f65-9D91-7224C49458BB}"/>
              </c:extLst>
            </c:dLbl>
            <c:dLbl>
              <c:idx val="7"/>
              <c:layout>
                <c:manualLayout>
                  <c:x val="0.15354220066753979"/>
                  <c:y val="5.1483626085200913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8"/>
              <c:layout>
                <c:manualLayout>
                  <c:x val="-8.3453748609292763E-2"/>
                  <c:y val="0.1888478094084396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9"/>
              <c:layout>
                <c:manualLayout>
                  <c:x val="-0.102368105626141"/>
                  <c:y val="0.15944889965677414"/>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0"/>
              <c:layout>
                <c:manualLayout>
                  <c:x val="-6.3564513452211924E-2"/>
                  <c:y val="7.8176781748435412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spPr>
              <a:noFill/>
              <a:ln>
                <a:noFill/>
              </a:ln>
              <a:effectLst/>
            </c:spPr>
            <c:txPr>
              <a:bodyPr rot="0" vert="horz"/>
              <a:lstStyle/>
              <a:p>
                <a:pPr>
                  <a:defRPr sz="1600"/>
                </a:pPr>
                <a:endParaRPr lang="ja-JP"/>
              </a:p>
            </c:txPr>
            <c:dLblPos val="inEnd"/>
            <c:showLegendKey val="0"/>
            <c:showVal val="0"/>
            <c:showCatName val="1"/>
            <c:showSerName val="0"/>
            <c:showPercent val="1"/>
            <c:showBubbleSize val="0"/>
            <c:showLeaderLines val="1"/>
            <c:extLst>
              <c:ext xmlns:c15="http://schemas.microsoft.com/office/drawing/2012/chart" uri="{CE6537A1-D6FC-4f65-9D91-7224C49458BB}"/>
            </c:extLst>
          </c:dLbls>
          <c:cat>
            <c:strRef>
              <c:f>Sheet1!$A$2:$A$14</c:f>
              <c:strCache>
                <c:ptCount val="13"/>
                <c:pt idx="0">
                  <c:v>英国</c:v>
                </c:pt>
                <c:pt idx="1">
                  <c:v>オランダ</c:v>
                </c:pt>
                <c:pt idx="2">
                  <c:v>ノルウェー</c:v>
                </c:pt>
                <c:pt idx="3">
                  <c:v>オーストラリア</c:v>
                </c:pt>
                <c:pt idx="4">
                  <c:v>デンマーク</c:v>
                </c:pt>
                <c:pt idx="5">
                  <c:v>スペイン</c:v>
                </c:pt>
                <c:pt idx="6">
                  <c:v>スウェーデン</c:v>
                </c:pt>
                <c:pt idx="7">
                  <c:v>欧州委員会</c:v>
                </c:pt>
                <c:pt idx="8">
                  <c:v>米国</c:v>
                </c:pt>
                <c:pt idx="9">
                  <c:v>カナダ</c:v>
                </c:pt>
                <c:pt idx="10">
                  <c:v>フランス</c:v>
                </c:pt>
                <c:pt idx="11">
                  <c:v>日本</c:v>
                </c:pt>
                <c:pt idx="12">
                  <c:v>ほか</c:v>
                </c:pt>
              </c:strCache>
            </c:strRef>
          </c:cat>
          <c:val>
            <c:numRef>
              <c:f>Sheet1!$B$2:$B$14</c:f>
              <c:numCache>
                <c:formatCode>0%</c:formatCode>
                <c:ptCount val="13"/>
                <c:pt idx="0">
                  <c:v>0.23</c:v>
                </c:pt>
                <c:pt idx="1">
                  <c:v>0.14000000000000001</c:v>
                </c:pt>
                <c:pt idx="2">
                  <c:v>0.1</c:v>
                </c:pt>
                <c:pt idx="3">
                  <c:v>8.0000000000000043E-2</c:v>
                </c:pt>
                <c:pt idx="4">
                  <c:v>7.0000000000000021E-2</c:v>
                </c:pt>
                <c:pt idx="5">
                  <c:v>7.0000000000000021E-2</c:v>
                </c:pt>
                <c:pt idx="6">
                  <c:v>7.0000000000000021E-2</c:v>
                </c:pt>
                <c:pt idx="7">
                  <c:v>6.0000000000000032E-2</c:v>
                </c:pt>
                <c:pt idx="8">
                  <c:v>4.0000000000000022E-2</c:v>
                </c:pt>
                <c:pt idx="9">
                  <c:v>3.0000000000000002E-2</c:v>
                </c:pt>
                <c:pt idx="10">
                  <c:v>2.0000000000000011E-2</c:v>
                </c:pt>
                <c:pt idx="11" formatCode="0.00%">
                  <c:v>5.000000000000007E-3</c:v>
                </c:pt>
                <c:pt idx="12" formatCode="0.00%">
                  <c:v>7.5000000000000011E-2</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71800" cy="49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60" tIns="45930" rIns="91860" bIns="45930" numCol="1" anchor="t" anchorCtr="0" compatLnSpc="1">
            <a:prstTxWarp prst="textNoShape">
              <a:avLst/>
            </a:prstTxWarp>
          </a:bodyPr>
          <a:lstStyle>
            <a:lvl1pPr>
              <a:defRPr sz="1200"/>
            </a:lvl1pPr>
          </a:lstStyle>
          <a:p>
            <a:pPr>
              <a:defRPr/>
            </a:pPr>
            <a:endParaRPr lang="en-US" altLang="ja-JP"/>
          </a:p>
        </p:txBody>
      </p:sp>
      <p:sp>
        <p:nvSpPr>
          <p:cNvPr id="4099" name="Rectangle 3"/>
          <p:cNvSpPr>
            <a:spLocks noGrp="1" noChangeArrowheads="1"/>
          </p:cNvSpPr>
          <p:nvPr>
            <p:ph type="dt" idx="1"/>
          </p:nvPr>
        </p:nvSpPr>
        <p:spPr bwMode="auto">
          <a:xfrm>
            <a:off x="3884614" y="0"/>
            <a:ext cx="2971800" cy="49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60" tIns="45930" rIns="91860" bIns="45930" numCol="1" anchor="t" anchorCtr="0" compatLnSpc="1">
            <a:prstTxWarp prst="textNoShape">
              <a:avLst/>
            </a:prstTxWarp>
          </a:bodyPr>
          <a:lstStyle>
            <a:lvl1pPr algn="r">
              <a:defRPr sz="1200"/>
            </a:lvl1pPr>
          </a:lstStyle>
          <a:p>
            <a:pPr>
              <a:defRPr/>
            </a:pPr>
            <a:endParaRPr lang="en-US" altLang="ja-JP"/>
          </a:p>
        </p:txBody>
      </p:sp>
      <p:sp>
        <p:nvSpPr>
          <p:cNvPr id="22532" name="Rectangle 4"/>
          <p:cNvSpPr>
            <a:spLocks noGrp="1" noRot="1" noChangeAspect="1" noChangeArrowheads="1" noTextEdit="1"/>
          </p:cNvSpPr>
          <p:nvPr>
            <p:ph type="sldImg" idx="2"/>
          </p:nvPr>
        </p:nvSpPr>
        <p:spPr bwMode="auto">
          <a:xfrm>
            <a:off x="941388" y="746125"/>
            <a:ext cx="4975225" cy="3730625"/>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1" y="4724203"/>
            <a:ext cx="5486400" cy="447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60" tIns="45930" rIns="91860" bIns="4593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1" y="9446678"/>
            <a:ext cx="2971800" cy="49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60" tIns="45930" rIns="91860" bIns="45930" numCol="1" anchor="b" anchorCtr="0" compatLnSpc="1">
            <a:prstTxWarp prst="textNoShape">
              <a:avLst/>
            </a:prstTxWarp>
          </a:bodyPr>
          <a:lstStyle>
            <a:lvl1pPr>
              <a:defRPr sz="1200"/>
            </a:lvl1pPr>
          </a:lstStyle>
          <a:p>
            <a:pPr>
              <a:defRPr/>
            </a:pPr>
            <a:endParaRPr lang="en-US" altLang="ja-JP"/>
          </a:p>
        </p:txBody>
      </p:sp>
      <p:sp>
        <p:nvSpPr>
          <p:cNvPr id="4103" name="Rectangle 7"/>
          <p:cNvSpPr>
            <a:spLocks noGrp="1" noChangeArrowheads="1"/>
          </p:cNvSpPr>
          <p:nvPr>
            <p:ph type="sldNum" sz="quarter" idx="5"/>
          </p:nvPr>
        </p:nvSpPr>
        <p:spPr bwMode="auto">
          <a:xfrm>
            <a:off x="3884614" y="9446678"/>
            <a:ext cx="2971800" cy="49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60" tIns="45930" rIns="91860" bIns="45930" numCol="1" anchor="b" anchorCtr="0" compatLnSpc="1">
            <a:prstTxWarp prst="textNoShape">
              <a:avLst/>
            </a:prstTxWarp>
          </a:bodyPr>
          <a:lstStyle>
            <a:lvl1pPr algn="r">
              <a:defRPr sz="1200"/>
            </a:lvl1pPr>
          </a:lstStyle>
          <a:p>
            <a:pPr>
              <a:defRPr/>
            </a:pPr>
            <a:fld id="{D5BA34C5-D128-4108-8F6B-F18B24DEAE5F}" type="slidenum">
              <a:rPr lang="en-US" altLang="ja-JP"/>
              <a:pPr>
                <a:defRPr/>
              </a:pPr>
              <a:t>‹#›</a:t>
            </a:fld>
            <a:endParaRPr lang="en-US" altLang="ja-JP"/>
          </a:p>
        </p:txBody>
      </p:sp>
    </p:spTree>
    <p:extLst>
      <p:ext uri="{BB962C8B-B14F-4D97-AF65-F5344CB8AC3E}">
        <p14:creationId xmlns:p14="http://schemas.microsoft.com/office/powerpoint/2010/main" val="55715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777A8021-F1BB-4EA9-9DED-8987D1404A1D}" type="slidenum">
              <a:rPr lang="en-US" altLang="ja-JP" smtClean="0"/>
              <a:pPr/>
              <a:t>1</a:t>
            </a:fld>
            <a:endParaRPr lang="en-US" altLang="ja-JP" smtClean="0"/>
          </a:p>
        </p:txBody>
      </p:sp>
      <p:sp>
        <p:nvSpPr>
          <p:cNvPr id="23555" name="Rectangle 7"/>
          <p:cNvSpPr txBox="1">
            <a:spLocks noGrp="1" noChangeArrowheads="1"/>
          </p:cNvSpPr>
          <p:nvPr/>
        </p:nvSpPr>
        <p:spPr bwMode="auto">
          <a:xfrm>
            <a:off x="3884614" y="9446678"/>
            <a:ext cx="2971800" cy="497285"/>
          </a:xfrm>
          <a:prstGeom prst="rect">
            <a:avLst/>
          </a:prstGeom>
          <a:noFill/>
          <a:ln w="9525">
            <a:noFill/>
            <a:miter lim="800000"/>
            <a:headEnd/>
            <a:tailEnd/>
          </a:ln>
        </p:spPr>
        <p:txBody>
          <a:bodyPr lIns="91173" tIns="45588" rIns="91173" bIns="45588" anchor="b"/>
          <a:lstStyle/>
          <a:p>
            <a:pPr algn="r"/>
            <a:fld id="{099A2781-2598-4E99-9B7B-C8E9B2F9EE60}" type="slidenum">
              <a:rPr lang="en-US" altLang="ja-JP" sz="1200"/>
              <a:pPr algn="r"/>
              <a:t>1</a:t>
            </a:fld>
            <a:endParaRPr lang="en-US" altLang="ja-JP" sz="1200"/>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173" tIns="45588" rIns="91173" bIns="45588"/>
          <a:lstStyle/>
          <a:p>
            <a:pPr eaLnBrk="1" hangingPunct="1"/>
            <a:r>
              <a:rPr lang="ja-JP" altLang="en-US" dirty="0" smtClean="0"/>
              <a:t>「これから授業を始めます。」授業のねらいを確認し、世界一大きな授業について説明する。 </a:t>
            </a:r>
          </a:p>
          <a:p>
            <a:pPr eaLnBrk="1" hangingPunct="1"/>
            <a:endParaRPr lang="ja-JP" altLang="en-US" dirty="0" smtClean="0"/>
          </a:p>
          <a:p>
            <a:pPr eaLnBrk="1" hangingPunct="1"/>
            <a:r>
              <a:rPr lang="ja-JP" altLang="en-US" dirty="0" smtClean="0"/>
              <a:t>◆ねらい</a:t>
            </a:r>
          </a:p>
          <a:p>
            <a:pPr marL="229652" indent="-229652" eaLnBrk="1" hangingPunct="1">
              <a:buAutoNum type="arabicPeriod"/>
            </a:pPr>
            <a:r>
              <a:rPr lang="ja-JP" altLang="en-US" dirty="0" smtClean="0"/>
              <a:t>世界の教育の現状について知り、教育の大切さについて考えること。</a:t>
            </a:r>
            <a:endParaRPr lang="en-US" altLang="ja-JP" dirty="0" smtClean="0"/>
          </a:p>
          <a:p>
            <a:pPr marL="229652" indent="-229652" eaLnBrk="1" hangingPunct="1">
              <a:buAutoNum type="arabicPeriod"/>
            </a:pPr>
            <a:r>
              <a:rPr lang="ja-JP" altLang="en-US" dirty="0" smtClean="0"/>
              <a:t>より良い世界のために活動する子どもたちがいることを知り、自分たちに何ができるか考えること。</a:t>
            </a:r>
            <a:endParaRPr lang="en-US" altLang="ja-JP" dirty="0" smtClean="0"/>
          </a:p>
          <a:p>
            <a:pPr marL="229652" indent="-229652" eaLnBrk="1" hangingPunct="1">
              <a:buAutoNum type="arabicPeriod"/>
            </a:pPr>
            <a:r>
              <a:rPr lang="ja-JP" altLang="en-US" dirty="0" smtClean="0"/>
              <a:t>日本の教育援助の現状を知ること。</a:t>
            </a:r>
            <a:endParaRPr lang="en-US" altLang="ja-JP" dirty="0" smtClean="0"/>
          </a:p>
          <a:p>
            <a:pPr marL="229652" indent="-229652" defTabSz="918607" eaLnBrk="1" hangingPunct="1">
              <a:buFontTx/>
              <a:buAutoNum type="arabicPeriod"/>
              <a:defRPr/>
            </a:pPr>
            <a:r>
              <a:rPr lang="ja-JP" altLang="ja-JP" dirty="0"/>
              <a:t>より良い教育政策の実現に向け、日本政府に政策提言すること。</a:t>
            </a:r>
          </a:p>
        </p:txBody>
      </p:sp>
    </p:spTree>
    <p:extLst>
      <p:ext uri="{BB962C8B-B14F-4D97-AF65-F5344CB8AC3E}">
        <p14:creationId xmlns:p14="http://schemas.microsoft.com/office/powerpoint/2010/main" val="278520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315E0812-A001-4AB0-B13D-F682976F2BA9}" type="slidenum">
              <a:rPr lang="en-US" altLang="ja-JP" smtClean="0"/>
              <a:pPr/>
              <a:t>11</a:t>
            </a:fld>
            <a:endParaRPr lang="en-US" altLang="ja-JP"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lnSpc>
                <a:spcPct val="80000"/>
              </a:lnSpc>
            </a:pPr>
            <a:r>
              <a:rPr lang="ja-JP" altLang="en-US" sz="1000" dirty="0"/>
              <a:t>求人</a:t>
            </a:r>
            <a:r>
              <a:rPr lang="en-US" altLang="ja-JP" sz="1000" dirty="0"/>
              <a:t>A </a:t>
            </a:r>
            <a:r>
              <a:rPr lang="ja-JP" altLang="en-US" sz="1000" dirty="0"/>
              <a:t>　給与がよい </a:t>
            </a:r>
          </a:p>
          <a:p>
            <a:pPr eaLnBrk="1" hangingPunct="1">
              <a:lnSpc>
                <a:spcPct val="80000"/>
              </a:lnSpc>
            </a:pPr>
            <a:r>
              <a:rPr lang="ja-JP" altLang="en-US" sz="1000" dirty="0"/>
              <a:t>求人</a:t>
            </a:r>
            <a:r>
              <a:rPr lang="en-US" altLang="ja-JP" sz="1000" dirty="0"/>
              <a:t>B </a:t>
            </a:r>
            <a:r>
              <a:rPr lang="ja-JP" altLang="en-US" sz="1000" dirty="0"/>
              <a:t>　条件がまあまあ 	</a:t>
            </a:r>
          </a:p>
          <a:p>
            <a:pPr eaLnBrk="1" hangingPunct="1">
              <a:lnSpc>
                <a:spcPct val="80000"/>
              </a:lnSpc>
            </a:pPr>
            <a:r>
              <a:rPr lang="ja-JP" altLang="en-US" sz="1000" dirty="0"/>
              <a:t>求人</a:t>
            </a:r>
            <a:r>
              <a:rPr lang="en-US" altLang="ja-JP" sz="1000" dirty="0"/>
              <a:t>C </a:t>
            </a:r>
            <a:r>
              <a:rPr lang="ja-JP" altLang="en-US" sz="1000" dirty="0"/>
              <a:t>　情報が不十分 </a:t>
            </a:r>
          </a:p>
          <a:p>
            <a:pPr eaLnBrk="1" hangingPunct="1">
              <a:lnSpc>
                <a:spcPct val="80000"/>
              </a:lnSpc>
            </a:pPr>
            <a:endParaRPr lang="ja-JP" altLang="en-US" sz="1000" dirty="0"/>
          </a:p>
          <a:p>
            <a:pPr eaLnBrk="1" hangingPunct="1">
              <a:lnSpc>
                <a:spcPct val="80000"/>
              </a:lnSpc>
            </a:pPr>
            <a:r>
              <a:rPr lang="ja-JP" altLang="en-US" sz="1000" b="1" dirty="0"/>
              <a:t>◆解説：識字とは？</a:t>
            </a:r>
          </a:p>
          <a:p>
            <a:r>
              <a:rPr lang="ja-JP" altLang="ja-JP" dirty="0"/>
              <a:t>「識字」とは、</a:t>
            </a:r>
            <a:r>
              <a:rPr lang="ja-JP" altLang="ja-JP" u="sng" dirty="0"/>
              <a:t>日常生活で必要な「読み・書き・計算」ができる能力</a:t>
            </a:r>
            <a:r>
              <a:rPr lang="ja-JP" altLang="ja-JP" dirty="0"/>
              <a:t>のことです。現在、成人のおよそ</a:t>
            </a:r>
            <a:r>
              <a:rPr lang="en-US" altLang="ja-JP" dirty="0"/>
              <a:t>7</a:t>
            </a:r>
            <a:r>
              <a:rPr lang="ja-JP" altLang="ja-JP" dirty="0"/>
              <a:t>人に</a:t>
            </a:r>
            <a:r>
              <a:rPr lang="en-US" altLang="ja-JP" dirty="0"/>
              <a:t>1 </a:t>
            </a:r>
            <a:r>
              <a:rPr lang="ja-JP" altLang="ja-JP" dirty="0"/>
              <a:t>人にあたる</a:t>
            </a:r>
            <a:r>
              <a:rPr lang="en-US" altLang="ja-JP" dirty="0"/>
              <a:t>7 </a:t>
            </a:r>
            <a:r>
              <a:rPr lang="ja-JP" altLang="ja-JP" dirty="0"/>
              <a:t>億</a:t>
            </a:r>
            <a:r>
              <a:rPr lang="en-US" altLang="ja-JP" dirty="0"/>
              <a:t>5,000 </a:t>
            </a:r>
            <a:r>
              <a:rPr lang="ja-JP" altLang="ja-JP" dirty="0"/>
              <a:t>万人の人々は読み書きができない「非識字」の状態です。</a:t>
            </a:r>
          </a:p>
        </p:txBody>
      </p:sp>
    </p:spTree>
    <p:extLst>
      <p:ext uri="{BB962C8B-B14F-4D97-AF65-F5344CB8AC3E}">
        <p14:creationId xmlns:p14="http://schemas.microsoft.com/office/powerpoint/2010/main" val="1181991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eaLnBrk="1" hangingPunct="1">
              <a:lnSpc>
                <a:spcPct val="80000"/>
              </a:lnSpc>
            </a:pPr>
            <a:r>
              <a:rPr lang="ja-JP" altLang="en-US" b="1" dirty="0"/>
              <a:t>◆解説</a:t>
            </a:r>
          </a:p>
          <a:p>
            <a:pPr eaLnBrk="1" hangingPunct="1">
              <a:lnSpc>
                <a:spcPct val="80000"/>
              </a:lnSpc>
            </a:pPr>
            <a:r>
              <a:rPr lang="ja-JP" altLang="en-US" dirty="0"/>
              <a:t>非識字者の割合は減少していますが、非識字者の割合が減少した理由は、識字率が上昇したというよりは、教育を受けたより若い年齢層の人たちが成人になったことによると分析されています。また、</a:t>
            </a:r>
            <a:r>
              <a:rPr lang="ja-JP" altLang="en-US" u="sng" dirty="0"/>
              <a:t>世界の成人非識字者のおよそ</a:t>
            </a:r>
            <a:r>
              <a:rPr lang="en-US" altLang="ja-JP" u="sng" dirty="0"/>
              <a:t>6</a:t>
            </a:r>
            <a:r>
              <a:rPr lang="ja-JP" altLang="en-US" u="sng" dirty="0"/>
              <a:t>割は女性です。</a:t>
            </a:r>
          </a:p>
        </p:txBody>
      </p:sp>
      <p:sp>
        <p:nvSpPr>
          <p:cNvPr id="4" name="スライド番号プレースホルダ 3"/>
          <p:cNvSpPr>
            <a:spLocks noGrp="1"/>
          </p:cNvSpPr>
          <p:nvPr>
            <p:ph type="sldNum" sz="quarter" idx="10"/>
          </p:nvPr>
        </p:nvSpPr>
        <p:spPr/>
        <p:txBody>
          <a:bodyPr/>
          <a:lstStyle/>
          <a:p>
            <a:pPr>
              <a:defRPr/>
            </a:pPr>
            <a:fld id="{D5BA34C5-D128-4108-8F6B-F18B24DEAE5F}" type="slidenum">
              <a:rPr lang="en-US" altLang="ja-JP" smtClean="0"/>
              <a:pPr>
                <a:defRPr/>
              </a:pPr>
              <a:t>12</a:t>
            </a:fld>
            <a:endParaRPr lang="en-US" altLang="ja-JP"/>
          </a:p>
        </p:txBody>
      </p:sp>
    </p:spTree>
    <p:extLst>
      <p:ext uri="{BB962C8B-B14F-4D97-AF65-F5344CB8AC3E}">
        <p14:creationId xmlns:p14="http://schemas.microsoft.com/office/powerpoint/2010/main" val="1300141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315E0812-A001-4AB0-B13D-F682976F2BA9}" type="slidenum">
              <a:rPr lang="en-US" altLang="ja-JP" smtClean="0"/>
              <a:pPr/>
              <a:t>13</a:t>
            </a:fld>
            <a:endParaRPr lang="en-US" altLang="ja-JP"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lnSpc>
                <a:spcPct val="80000"/>
              </a:lnSpc>
            </a:pPr>
            <a:r>
              <a:rPr lang="ja-JP" altLang="en-US" sz="1000" b="1" dirty="0"/>
              <a:t>■解説</a:t>
            </a:r>
            <a:endParaRPr lang="en-US" altLang="ja-JP" sz="1000" b="1" dirty="0"/>
          </a:p>
          <a:p>
            <a:pPr eaLnBrk="1" hangingPunct="1">
              <a:lnSpc>
                <a:spcPct val="80000"/>
              </a:lnSpc>
            </a:pPr>
            <a:r>
              <a:rPr lang="ja-JP" altLang="en-US" sz="1000" dirty="0"/>
              <a:t>読み書きができないと、必要な情報を手に入れられないことで様々な不利益を被るばかりでなく、自分の意思や要求を書面で伝えられず、社会的な権利が大幅に制約されます。そのことが、本人ばかりでなく、国や地域の発展にとっても不利益になるという考えから、</a:t>
            </a:r>
            <a:r>
              <a:rPr lang="ja-JP" altLang="en-US" sz="1000" u="sng" dirty="0"/>
              <a:t>識字率は基礎教育の浸透状況を測る指針として、広く使われています</a:t>
            </a:r>
            <a:r>
              <a:rPr lang="ja-JP" altLang="en-US" sz="1000" dirty="0"/>
              <a:t>。</a:t>
            </a:r>
          </a:p>
          <a:p>
            <a:pPr eaLnBrk="1" hangingPunct="1">
              <a:lnSpc>
                <a:spcPct val="80000"/>
              </a:lnSpc>
            </a:pPr>
            <a:endParaRPr lang="ja-JP" altLang="en-US" sz="1000" dirty="0"/>
          </a:p>
          <a:p>
            <a:pPr eaLnBrk="1" hangingPunct="1">
              <a:lnSpc>
                <a:spcPct val="80000"/>
              </a:lnSpc>
            </a:pPr>
            <a:endParaRPr lang="en-US" altLang="ja-JP" sz="1000" dirty="0"/>
          </a:p>
        </p:txBody>
      </p:sp>
    </p:spTree>
    <p:extLst>
      <p:ext uri="{BB962C8B-B14F-4D97-AF65-F5344CB8AC3E}">
        <p14:creationId xmlns:p14="http://schemas.microsoft.com/office/powerpoint/2010/main" val="2179760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3921832B-73BA-4D32-A19C-B5A52828705B}" type="slidenum">
              <a:rPr lang="en-US" altLang="ja-JP" smtClean="0"/>
              <a:pPr/>
              <a:t>14</a:t>
            </a:fld>
            <a:endParaRPr lang="en-US" altLang="ja-JP"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spcBef>
                <a:spcPct val="50000"/>
              </a:spcBef>
            </a:pPr>
            <a:r>
              <a:rPr lang="ja-JP" altLang="en-US" b="1" u="sng" dirty="0" smtClean="0">
                <a:solidFill>
                  <a:schemeClr val="bg2"/>
                </a:solidFill>
              </a:rPr>
              <a:t>アクティビティ</a:t>
            </a:r>
            <a:r>
              <a:rPr lang="en-US" altLang="ja-JP" b="1" u="sng" dirty="0" smtClean="0">
                <a:solidFill>
                  <a:schemeClr val="bg2"/>
                </a:solidFill>
              </a:rPr>
              <a:t>3</a:t>
            </a:r>
          </a:p>
          <a:p>
            <a:pPr eaLnBrk="1" hangingPunct="1">
              <a:spcBef>
                <a:spcPct val="50000"/>
              </a:spcBef>
            </a:pPr>
            <a:endParaRPr lang="en-US" altLang="ja-JP" b="1" u="sng" dirty="0" smtClean="0">
              <a:solidFill>
                <a:schemeClr val="bg2"/>
              </a:solidFill>
            </a:endParaRPr>
          </a:p>
          <a:p>
            <a:pPr eaLnBrk="1" hangingPunct="1"/>
            <a:r>
              <a:rPr lang="ja-JP" altLang="en-US" b="1" dirty="0" smtClean="0"/>
              <a:t>■導入</a:t>
            </a:r>
            <a:endParaRPr lang="en-US" altLang="ja-JP" b="1" dirty="0" smtClean="0"/>
          </a:p>
          <a:p>
            <a:pPr defTabSz="918607" eaLnBrk="1" hangingPunct="1">
              <a:defRPr/>
            </a:pPr>
            <a:r>
              <a:rPr lang="ja-JP" altLang="ja-JP" dirty="0"/>
              <a:t>「先ほどのクイズで、子どもたちが小学校に通えない理由について知りました。その中には、学校や先生の数が足りないなどの理由がありました。課題のいくつかは、教育にかける予算・資金が増えることで解決できるものがあります」など、導入の言葉ではじめる。</a:t>
            </a:r>
          </a:p>
          <a:p>
            <a:pPr eaLnBrk="1" hangingPunct="1">
              <a:spcBef>
                <a:spcPct val="50000"/>
              </a:spcBef>
            </a:pPr>
            <a:endParaRPr lang="ja-JP" altLang="en-US" b="1" u="sng" dirty="0" smtClean="0">
              <a:solidFill>
                <a:schemeClr val="bg2"/>
              </a:solidFill>
            </a:endParaRPr>
          </a:p>
          <a:p>
            <a:pPr eaLnBrk="1" hangingPunct="1"/>
            <a:r>
              <a:rPr lang="ja-JP" altLang="en-US" b="1" dirty="0" smtClean="0"/>
              <a:t>答え：</a:t>
            </a:r>
            <a:r>
              <a:rPr lang="en-US" altLang="ja-JP" b="1" dirty="0" smtClean="0"/>
              <a:t>B</a:t>
            </a:r>
            <a:r>
              <a:rPr lang="ja-JP" altLang="en-US" b="1" dirty="0" err="1" smtClean="0"/>
              <a:t>．</a:t>
            </a:r>
            <a:r>
              <a:rPr lang="ja-JP" altLang="en-US" b="1" dirty="0" smtClean="0"/>
              <a:t>約</a:t>
            </a:r>
            <a:r>
              <a:rPr lang="en-US" altLang="ja-JP" b="1" dirty="0" smtClean="0"/>
              <a:t>37</a:t>
            </a:r>
            <a:r>
              <a:rPr lang="ja-JP" altLang="en-US" b="1" dirty="0" smtClean="0"/>
              <a:t>兆円</a:t>
            </a:r>
          </a:p>
        </p:txBody>
      </p:sp>
    </p:spTree>
    <p:extLst>
      <p:ext uri="{BB962C8B-B14F-4D97-AF65-F5344CB8AC3E}">
        <p14:creationId xmlns:p14="http://schemas.microsoft.com/office/powerpoint/2010/main" val="3393275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3921832B-73BA-4D32-A19C-B5A52828705B}" type="slidenum">
              <a:rPr lang="en-US" altLang="ja-JP" smtClean="0"/>
              <a:pPr/>
              <a:t>15</a:t>
            </a:fld>
            <a:endParaRPr lang="en-US" altLang="ja-JP"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ja-JP" altLang="en-US" b="1" dirty="0" smtClean="0"/>
              <a:t>答え：</a:t>
            </a:r>
            <a:r>
              <a:rPr lang="en-US" altLang="ja-JP" b="1" dirty="0" smtClean="0"/>
              <a:t>C</a:t>
            </a:r>
            <a:r>
              <a:rPr lang="ja-JP" altLang="en-US" b="1" dirty="0" err="1" smtClean="0"/>
              <a:t>．</a:t>
            </a:r>
            <a:r>
              <a:rPr lang="ja-JP" altLang="en-US" b="1" dirty="0" smtClean="0"/>
              <a:t>約</a:t>
            </a:r>
            <a:r>
              <a:rPr lang="en-US" altLang="ja-JP" b="1" dirty="0" smtClean="0"/>
              <a:t>4</a:t>
            </a:r>
            <a:r>
              <a:rPr lang="ja-JP" altLang="en-US" b="1" dirty="0" smtClean="0"/>
              <a:t>兆円</a:t>
            </a:r>
            <a:endParaRPr lang="en-US" altLang="ja-JP" b="1" dirty="0" smtClean="0"/>
          </a:p>
          <a:p>
            <a:pPr eaLnBrk="1" hangingPunct="1"/>
            <a:endParaRPr lang="en-US" altLang="ja-JP" dirty="0" smtClean="0"/>
          </a:p>
          <a:p>
            <a:pPr defTabSz="918607" eaLnBrk="1" hangingPunct="1">
              <a:defRPr/>
            </a:pPr>
            <a:r>
              <a:rPr lang="ja-JP" altLang="ja-JP" dirty="0"/>
              <a:t> </a:t>
            </a:r>
            <a:r>
              <a:rPr lang="ja-JP" altLang="en-US" b="1" dirty="0"/>
              <a:t>■解説</a:t>
            </a:r>
            <a:endParaRPr lang="en-US" altLang="ja-JP" b="1" dirty="0"/>
          </a:p>
          <a:p>
            <a:r>
              <a:rPr lang="ja-JP" altLang="en-US" dirty="0"/>
              <a:t>世界中のすべての子どもが高校まで行けるようになるためには、年間約</a:t>
            </a:r>
            <a:r>
              <a:rPr lang="en-US" altLang="ja-JP" dirty="0"/>
              <a:t>37</a:t>
            </a:r>
            <a:r>
              <a:rPr lang="ja-JP" altLang="en-US" dirty="0"/>
              <a:t>兆円が必要です。このうち、</a:t>
            </a:r>
            <a:r>
              <a:rPr lang="en-US" altLang="ja-JP" dirty="0"/>
              <a:t>33</a:t>
            </a:r>
            <a:r>
              <a:rPr lang="ja-JP" altLang="en-US" dirty="0"/>
              <a:t>兆円は途上国政府が現在の教育予算である</a:t>
            </a:r>
            <a:r>
              <a:rPr lang="en-US" altLang="ja-JP" dirty="0"/>
              <a:t>15</a:t>
            </a:r>
            <a:r>
              <a:rPr lang="ja-JP" altLang="en-US" dirty="0"/>
              <a:t>兆円を約</a:t>
            </a:r>
            <a:r>
              <a:rPr lang="en-US" altLang="ja-JP" dirty="0"/>
              <a:t>2</a:t>
            </a:r>
            <a:r>
              <a:rPr lang="ja-JP" altLang="en-US" dirty="0"/>
              <a:t>倍増やす努力をすることによって負担することができますが、約</a:t>
            </a:r>
            <a:r>
              <a:rPr lang="en-US" altLang="ja-JP" dirty="0"/>
              <a:t>4</a:t>
            </a:r>
            <a:r>
              <a:rPr lang="ja-JP" altLang="en-US" dirty="0"/>
              <a:t>兆円が足りないので、日本を含めた豊かな国々が支援する必要があります。	</a:t>
            </a:r>
          </a:p>
          <a:p>
            <a:pPr eaLnBrk="1" hangingPunct="1"/>
            <a:endParaRPr lang="ja-JP" altLang="en-US" dirty="0" smtClean="0"/>
          </a:p>
        </p:txBody>
      </p:sp>
    </p:spTree>
    <p:extLst>
      <p:ext uri="{BB962C8B-B14F-4D97-AF65-F5344CB8AC3E}">
        <p14:creationId xmlns:p14="http://schemas.microsoft.com/office/powerpoint/2010/main" val="712444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ED13160C-4509-4EB7-ACC0-07C5DE5F1BB4}" type="slidenum">
              <a:rPr lang="en-US" altLang="ja-JP" smtClean="0"/>
              <a:pPr/>
              <a:t>16</a:t>
            </a:fld>
            <a:endParaRPr lang="en-US" altLang="ja-JP"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ja-JP" b="1" dirty="0" smtClean="0"/>
              <a:t>■</a:t>
            </a:r>
            <a:r>
              <a:rPr lang="ja-JP" altLang="en-US" b="1" dirty="0" smtClean="0"/>
              <a:t>解説：教育のための資金について</a:t>
            </a:r>
            <a:endParaRPr lang="en-US" altLang="ja-JP" dirty="0" smtClean="0"/>
          </a:p>
          <a:p>
            <a:r>
              <a:rPr lang="ja-JP" altLang="ja-JP" dirty="0"/>
              <a:t>持続可能な開発目標（</a:t>
            </a:r>
            <a:r>
              <a:rPr lang="en-US" altLang="ja-JP" dirty="0"/>
              <a:t>SDGs</a:t>
            </a:r>
            <a:r>
              <a:rPr lang="ja-JP" altLang="ja-JP" dirty="0"/>
              <a:t>）ゴール</a:t>
            </a:r>
            <a:r>
              <a:rPr lang="en-US" altLang="ja-JP" dirty="0"/>
              <a:t>4</a:t>
            </a:r>
            <a:r>
              <a:rPr lang="ja-JP" altLang="ja-JP" dirty="0"/>
              <a:t>（</a:t>
            </a:r>
            <a:r>
              <a:rPr lang="en-US" altLang="ja-JP" dirty="0"/>
              <a:t>2</a:t>
            </a:r>
            <a:r>
              <a:rPr lang="ja-JP" altLang="ja-JP" dirty="0"/>
              <a:t>・</a:t>
            </a:r>
            <a:r>
              <a:rPr lang="en-US" altLang="ja-JP" dirty="0"/>
              <a:t>3</a:t>
            </a:r>
            <a:r>
              <a:rPr lang="ja-JP" altLang="ja-JP" dirty="0"/>
              <a:t>頁参照）の中では</a:t>
            </a:r>
            <a:r>
              <a:rPr lang="ja-JP" altLang="ja-JP" u="sng" dirty="0"/>
              <a:t>「高校まで通えるようになること」</a:t>
            </a:r>
            <a:r>
              <a:rPr lang="ja-JP" altLang="ja-JP" dirty="0"/>
              <a:t>や</a:t>
            </a:r>
            <a:r>
              <a:rPr lang="ja-JP" altLang="ja-JP" u="sng" dirty="0"/>
              <a:t>「質の高い教育を確保すること」</a:t>
            </a:r>
            <a:r>
              <a:rPr lang="ja-JP" altLang="ja-JP" dirty="0"/>
              <a:t>などが新たに加わりました。</a:t>
            </a:r>
            <a:r>
              <a:rPr lang="ja-JP" altLang="en-US" dirty="0"/>
              <a:t>「高校まで通えるようになる」ためには、</a:t>
            </a:r>
            <a:r>
              <a:rPr lang="en-US" altLang="ja-JP" dirty="0"/>
              <a:t>37</a:t>
            </a:r>
            <a:r>
              <a:rPr lang="ja-JP" altLang="en-US" dirty="0"/>
              <a:t>兆円ものお金が必要なのです。</a:t>
            </a:r>
            <a:endParaRPr lang="ja-JP" altLang="ja-JP" dirty="0"/>
          </a:p>
        </p:txBody>
      </p:sp>
    </p:spTree>
    <p:extLst>
      <p:ext uri="{BB962C8B-B14F-4D97-AF65-F5344CB8AC3E}">
        <p14:creationId xmlns:p14="http://schemas.microsoft.com/office/powerpoint/2010/main" val="1071848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30048F9D-0915-49C9-B677-960E3AA869B9}" type="slidenum">
              <a:rPr lang="en-US" altLang="ja-JP" smtClean="0"/>
              <a:pPr/>
              <a:t>17</a:t>
            </a:fld>
            <a:endParaRPr lang="en-US" altLang="ja-JP"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ja-JP" altLang="en-US" b="1" dirty="0" smtClean="0"/>
              <a:t>■すすめ方</a:t>
            </a:r>
            <a:endParaRPr lang="en-US" altLang="ja-JP" b="1" dirty="0" smtClean="0"/>
          </a:p>
          <a:p>
            <a:pPr eaLnBrk="1" hangingPunct="1"/>
            <a:r>
              <a:rPr lang="ja-JP" altLang="en-US" b="0" dirty="0" smtClean="0"/>
              <a:t>①リボンの長さを比べる：</a:t>
            </a:r>
          </a:p>
          <a:p>
            <a:pPr lvl="0"/>
            <a:r>
              <a:rPr lang="ja-JP" altLang="ja-JP" dirty="0"/>
              <a:t>「世界中のすべての子どもが高校まで行けるようになるために必要な年間援助額の</a:t>
            </a:r>
            <a:r>
              <a:rPr lang="en-US" altLang="ja-JP" dirty="0"/>
              <a:t>4</a:t>
            </a:r>
            <a:r>
              <a:rPr lang="ja-JP" altLang="ja-JP" dirty="0"/>
              <a:t>兆円とはどのくらいの金額でしょう？世界のゲームソフト市場の規模、世界の軍事費と比べてみましょう」と伝える。生徒</a:t>
            </a:r>
            <a:r>
              <a:rPr lang="en-US" altLang="ja-JP" dirty="0"/>
              <a:t>2</a:t>
            </a:r>
            <a:r>
              <a:rPr lang="ja-JP" altLang="ja-JP" dirty="0"/>
              <a:t>人×</a:t>
            </a:r>
            <a:r>
              <a:rPr lang="en-US" altLang="ja-JP" dirty="0"/>
              <a:t>3</a:t>
            </a:r>
            <a:r>
              <a:rPr lang="ja-JP" altLang="ja-JP" dirty="0"/>
              <a:t>ペア（合計</a:t>
            </a:r>
            <a:r>
              <a:rPr lang="en-US" altLang="ja-JP" dirty="0"/>
              <a:t>6</a:t>
            </a:r>
            <a:r>
              <a:rPr lang="ja-JP" altLang="ja-JP" dirty="0"/>
              <a:t>人）に前に出てきてもらい、巻いたリボンを</a:t>
            </a:r>
            <a:r>
              <a:rPr lang="en-US" altLang="ja-JP" dirty="0"/>
              <a:t>1</a:t>
            </a:r>
            <a:r>
              <a:rPr lang="ja-JP" altLang="ja-JP" dirty="0"/>
              <a:t>本ずつ渡す。生徒にリボンの先端を持ってもらい、①から順番に引っ張ってもらい、長さを比べる。</a:t>
            </a:r>
          </a:p>
          <a:p>
            <a:r>
              <a:rPr lang="ja-JP" altLang="ja-JP" dirty="0"/>
              <a:t>※リボンの長さが教室全体に見えるように、長いリボンは移動しながら真っ直ぐになるように引っ張ると、より効果的になる。また、巻いたリボンは封筒や箱に入れるなどして、全体の長さが分からないようにしておくと、引っ張ったときの驚きが大きくなり、効果的。</a:t>
            </a:r>
            <a:endParaRPr lang="en-US" altLang="ja-JP" dirty="0"/>
          </a:p>
          <a:p>
            <a:endParaRPr lang="ja-JP" altLang="ja-JP" dirty="0"/>
          </a:p>
          <a:p>
            <a:pPr lvl="0"/>
            <a:r>
              <a:rPr lang="ja-JP" altLang="ja-JP" dirty="0"/>
              <a:t>世界の子どもが高校まで行くのに必要な援助額：</a:t>
            </a:r>
            <a:r>
              <a:rPr lang="en-US" altLang="ja-JP" dirty="0"/>
              <a:t>4</a:t>
            </a:r>
            <a:r>
              <a:rPr lang="ja-JP" altLang="ja-JP" dirty="0"/>
              <a:t>兆円　→</a:t>
            </a:r>
            <a:r>
              <a:rPr lang="en-US" altLang="ja-JP" dirty="0"/>
              <a:t>40cm</a:t>
            </a:r>
            <a:endParaRPr lang="ja-JP" altLang="ja-JP" dirty="0"/>
          </a:p>
          <a:p>
            <a:pPr lvl="0"/>
            <a:r>
              <a:rPr lang="ja-JP" altLang="ja-JP" dirty="0"/>
              <a:t>世界のゲームソフト市場：</a:t>
            </a:r>
            <a:r>
              <a:rPr lang="en-US" altLang="ja-JP" dirty="0"/>
              <a:t>8</a:t>
            </a:r>
            <a:r>
              <a:rPr lang="ja-JP" altLang="ja-JP" dirty="0"/>
              <a:t>兆</a:t>
            </a:r>
            <a:r>
              <a:rPr lang="en-US" altLang="ja-JP" dirty="0"/>
              <a:t>7,300</a:t>
            </a:r>
            <a:r>
              <a:rPr lang="ja-JP" altLang="ja-JP" dirty="0"/>
              <a:t>億円（ファミ通、</a:t>
            </a:r>
            <a:r>
              <a:rPr lang="en-US" altLang="ja-JP" dirty="0"/>
              <a:t>2016</a:t>
            </a:r>
            <a:r>
              <a:rPr lang="ja-JP" altLang="ja-JP" dirty="0"/>
              <a:t>）</a:t>
            </a:r>
            <a:r>
              <a:rPr lang="en-US" altLang="ja-JP" dirty="0"/>
              <a:t>→87cm</a:t>
            </a:r>
            <a:endParaRPr lang="ja-JP" altLang="ja-JP" dirty="0"/>
          </a:p>
          <a:p>
            <a:pPr lvl="0"/>
            <a:r>
              <a:rPr lang="ja-JP" altLang="ja-JP" dirty="0"/>
              <a:t>世界の軍事費：</a:t>
            </a:r>
            <a:r>
              <a:rPr lang="en-US" altLang="ja-JP" dirty="0"/>
              <a:t>185</a:t>
            </a:r>
            <a:r>
              <a:rPr lang="ja-JP" altLang="ja-JP" dirty="0"/>
              <a:t>兆円（ストックホルム国際平和研究所、</a:t>
            </a:r>
            <a:r>
              <a:rPr lang="en-US" altLang="ja-JP" dirty="0"/>
              <a:t>2016</a:t>
            </a:r>
            <a:r>
              <a:rPr lang="ja-JP" altLang="ja-JP" dirty="0"/>
              <a:t>）</a:t>
            </a:r>
            <a:r>
              <a:rPr lang="en-US" altLang="ja-JP" dirty="0"/>
              <a:t>→18.5m</a:t>
            </a:r>
          </a:p>
          <a:p>
            <a:pPr lvl="0"/>
            <a:endParaRPr lang="ja-JP" altLang="ja-JP" dirty="0"/>
          </a:p>
          <a:p>
            <a:pPr lvl="0"/>
            <a:r>
              <a:rPr lang="ja-JP" altLang="en-US" dirty="0"/>
              <a:t>②</a:t>
            </a:r>
            <a:r>
              <a:rPr lang="ja-JP" altLang="ja-JP" dirty="0"/>
              <a:t>問いかけ：「世界の軍事費 </a:t>
            </a:r>
            <a:r>
              <a:rPr lang="en-US" altLang="ja-JP" dirty="0"/>
              <a:t>8</a:t>
            </a:r>
            <a:r>
              <a:rPr lang="ja-JP" altLang="ja-JP" dirty="0"/>
              <a:t>日分のお金で、世界中の子どもが</a:t>
            </a:r>
            <a:r>
              <a:rPr lang="en-US" altLang="ja-JP" dirty="0"/>
              <a:t>1 </a:t>
            </a:r>
            <a:r>
              <a:rPr lang="ja-JP" altLang="ja-JP" dirty="0"/>
              <a:t>年間学校に通うことができる」と伝える。</a:t>
            </a:r>
          </a:p>
          <a:p>
            <a:pPr lvl="0"/>
            <a:endParaRPr lang="en-US" altLang="ja-JP" dirty="0"/>
          </a:p>
          <a:p>
            <a:pPr lvl="0"/>
            <a:r>
              <a:rPr lang="ja-JP" altLang="en-US" dirty="0"/>
              <a:t>③</a:t>
            </a:r>
            <a:r>
              <a:rPr lang="ja-JP" altLang="ja-JP" dirty="0"/>
              <a:t>ふりかえり：リボンの長さを比べて、どう感じたか全体に質問する。</a:t>
            </a:r>
          </a:p>
          <a:p>
            <a:pPr lvl="0"/>
            <a:r>
              <a:rPr lang="ja-JP" altLang="en-US" dirty="0"/>
              <a:t>④</a:t>
            </a:r>
            <a:r>
              <a:rPr lang="ja-JP" altLang="ja-JP" dirty="0"/>
              <a:t>意見交換：教育のための資金が増えることでどのようなことが可能になると思うか、全体に質問する。</a:t>
            </a:r>
          </a:p>
        </p:txBody>
      </p:sp>
    </p:spTree>
    <p:extLst>
      <p:ext uri="{BB962C8B-B14F-4D97-AF65-F5344CB8AC3E}">
        <p14:creationId xmlns:p14="http://schemas.microsoft.com/office/powerpoint/2010/main" val="2353963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30048F9D-0915-49C9-B677-960E3AA869B9}" type="slidenum">
              <a:rPr lang="en-US" altLang="ja-JP" smtClean="0"/>
              <a:pPr/>
              <a:t>18</a:t>
            </a:fld>
            <a:endParaRPr lang="en-US" altLang="ja-JP"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algn="l"/>
            <a:r>
              <a:rPr lang="ja-JP" altLang="en-US" b="1" dirty="0"/>
              <a:t>■解説</a:t>
            </a:r>
            <a:endParaRPr lang="en-US" altLang="ja-JP" b="1" dirty="0"/>
          </a:p>
          <a:p>
            <a:pPr algn="l"/>
            <a:r>
              <a:rPr lang="en-US" altLang="ja-JP" dirty="0"/>
              <a:t>37</a:t>
            </a:r>
            <a:r>
              <a:rPr lang="ja-JP" altLang="ja-JP" dirty="0"/>
              <a:t>兆円のうち、</a:t>
            </a:r>
            <a:r>
              <a:rPr lang="en-US" altLang="ja-JP" dirty="0"/>
              <a:t>33</a:t>
            </a:r>
            <a:r>
              <a:rPr lang="ja-JP" altLang="ja-JP" dirty="0"/>
              <a:t>兆円は、途上国政府が教育予算を増額して負担します。それは、経済成長や税収の増額、予算配分の付け替えにより可能といわれています。そして、不足分の</a:t>
            </a:r>
            <a:r>
              <a:rPr lang="en-US" altLang="ja-JP" u="sng" dirty="0"/>
              <a:t>4</a:t>
            </a:r>
            <a:r>
              <a:rPr lang="ja-JP" altLang="ja-JP" u="sng" dirty="0"/>
              <a:t>兆円は援助が必要</a:t>
            </a:r>
            <a:r>
              <a:rPr lang="ja-JP" altLang="ja-JP" dirty="0"/>
              <a:t>です。この</a:t>
            </a:r>
            <a:r>
              <a:rPr lang="en-US" altLang="ja-JP" dirty="0"/>
              <a:t>4</a:t>
            </a:r>
            <a:r>
              <a:rPr lang="ja-JP" altLang="ja-JP" dirty="0"/>
              <a:t>兆円とは、世界の軍事費の</a:t>
            </a:r>
            <a:r>
              <a:rPr lang="en-US" altLang="ja-JP" dirty="0"/>
              <a:t>8</a:t>
            </a:r>
            <a:r>
              <a:rPr lang="ja-JP" altLang="ja-JP" dirty="0"/>
              <a:t>日分にすぎません。</a:t>
            </a:r>
            <a:endParaRPr lang="en-US" altLang="ja-JP" dirty="0" smtClean="0"/>
          </a:p>
        </p:txBody>
      </p:sp>
    </p:spTree>
    <p:extLst>
      <p:ext uri="{BB962C8B-B14F-4D97-AF65-F5344CB8AC3E}">
        <p14:creationId xmlns:p14="http://schemas.microsoft.com/office/powerpoint/2010/main" val="3049729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18607">
              <a:defRPr/>
            </a:pPr>
            <a:r>
              <a:rPr lang="ja-JP" altLang="ja-JP" b="1" dirty="0"/>
              <a:t>実際の援助額を知る：</a:t>
            </a:r>
            <a:endParaRPr lang="en-US" altLang="ja-JP" b="1" dirty="0"/>
          </a:p>
          <a:p>
            <a:pPr defTabSz="918607">
              <a:defRPr/>
            </a:pPr>
            <a:r>
              <a:rPr lang="ja-JP" altLang="ja-JP" dirty="0"/>
              <a:t>「必要とされている援助額は、①のリボンの長さ＝</a:t>
            </a:r>
            <a:r>
              <a:rPr lang="en-US" altLang="ja-JP" dirty="0"/>
              <a:t>40</a:t>
            </a:r>
            <a:r>
              <a:rPr lang="ja-JP" altLang="ja-JP" dirty="0"/>
              <a:t>㎝ですが、実際におこなわれている援助の額どのくらいかというと‥」と言いながら、</a:t>
            </a:r>
            <a:r>
              <a:rPr lang="en-US" altLang="ja-JP" dirty="0"/>
              <a:t>5.2cm</a:t>
            </a:r>
            <a:r>
              <a:rPr lang="ja-JP" altLang="ja-JP" dirty="0"/>
              <a:t>のリボンを取り出し、見せる。その後、「現状の援助額は</a:t>
            </a:r>
            <a:r>
              <a:rPr lang="en-US" altLang="ja-JP" dirty="0"/>
              <a:t>6,800</a:t>
            </a:r>
            <a:r>
              <a:rPr lang="ja-JP" altLang="ja-JP" dirty="0"/>
              <a:t>億円で、あと</a:t>
            </a:r>
            <a:r>
              <a:rPr lang="en-US" altLang="ja-JP" dirty="0"/>
              <a:t>3</a:t>
            </a:r>
            <a:r>
              <a:rPr lang="ja-JP" altLang="ja-JP" dirty="0"/>
              <a:t>兆</a:t>
            </a:r>
            <a:r>
              <a:rPr lang="en-US" altLang="ja-JP" dirty="0"/>
              <a:t>3,200</a:t>
            </a:r>
            <a:r>
              <a:rPr lang="ja-JP" altLang="ja-JP" dirty="0"/>
              <a:t>億円ほど援助を増額する必要がある」ことを伝える。</a:t>
            </a:r>
            <a:endParaRPr lang="en-US" altLang="ja-JP" dirty="0"/>
          </a:p>
          <a:p>
            <a:pPr defTabSz="918607">
              <a:defRPr/>
            </a:pPr>
            <a:endParaRPr lang="en-US" altLang="ja-JP" dirty="0"/>
          </a:p>
          <a:p>
            <a:r>
              <a:rPr lang="ja-JP" altLang="en-US" b="1" dirty="0"/>
              <a:t>■解説</a:t>
            </a:r>
            <a:endParaRPr lang="en-US" altLang="ja-JP" b="1" dirty="0"/>
          </a:p>
          <a:p>
            <a:r>
              <a:rPr lang="ja-JP" altLang="ja-JP" u="sng" dirty="0"/>
              <a:t>援助額を国の豊かさ（先進国の国民所得に占める日本の割合である</a:t>
            </a:r>
            <a:r>
              <a:rPr lang="en-US" altLang="ja-JP" u="sng" dirty="0"/>
              <a:t>9.96</a:t>
            </a:r>
            <a:r>
              <a:rPr lang="ja-JP" altLang="ja-JP" u="sng" dirty="0"/>
              <a:t>％）に応じて分担したとすると、日本は約</a:t>
            </a:r>
            <a:r>
              <a:rPr lang="en-US" altLang="ja-JP" u="sng" dirty="0"/>
              <a:t>3,800</a:t>
            </a:r>
            <a:r>
              <a:rPr lang="ja-JP" altLang="ja-JP" u="sng" dirty="0"/>
              <a:t>億円を援助する必要がありますが、日本の基礎教育分野の援助額は、現在</a:t>
            </a:r>
            <a:r>
              <a:rPr lang="en-US" altLang="ja-JP" u="sng" dirty="0"/>
              <a:t>350</a:t>
            </a:r>
            <a:r>
              <a:rPr lang="ja-JP" altLang="ja-JP" u="sng" dirty="0"/>
              <a:t>億</a:t>
            </a:r>
            <a:r>
              <a:rPr lang="en-US" altLang="ja-JP" u="sng" dirty="0"/>
              <a:t>2</a:t>
            </a:r>
            <a:r>
              <a:rPr lang="ja-JP" altLang="en-US" u="sng" dirty="0"/>
              <a:t>千万</a:t>
            </a:r>
            <a:r>
              <a:rPr lang="ja-JP" altLang="ja-JP" u="sng" dirty="0"/>
              <a:t>円（</a:t>
            </a:r>
            <a:r>
              <a:rPr lang="en-US" altLang="ja-JP" u="sng" dirty="0"/>
              <a:t>2015</a:t>
            </a:r>
            <a:r>
              <a:rPr lang="ja-JP" altLang="ja-JP" u="sng" dirty="0"/>
              <a:t>年）です。</a:t>
            </a:r>
            <a:endParaRPr lang="ja-JP" altLang="ja-JP" dirty="0"/>
          </a:p>
          <a:p>
            <a:r>
              <a:rPr lang="ja-JP" altLang="ja-JP" dirty="0"/>
              <a:t>日本の政府開発援助（</a:t>
            </a:r>
            <a:r>
              <a:rPr lang="en-US" altLang="ja-JP" dirty="0"/>
              <a:t>ODA</a:t>
            </a:r>
            <a:r>
              <a:rPr lang="ja-JP" altLang="ja-JP" dirty="0"/>
              <a:t>）のうち、基礎教育分野の援助額の割合は</a:t>
            </a:r>
            <a:r>
              <a:rPr lang="en-US" altLang="ja-JP" dirty="0"/>
              <a:t>1.9</a:t>
            </a:r>
            <a:r>
              <a:rPr lang="ja-JP" altLang="ja-JP" dirty="0"/>
              <a:t>％（</a:t>
            </a:r>
            <a:r>
              <a:rPr lang="en-US" altLang="ja-JP" dirty="0"/>
              <a:t>2015</a:t>
            </a:r>
            <a:r>
              <a:rPr lang="ja-JP" altLang="ja-JP" dirty="0"/>
              <a:t>年）で、他の国の平均の</a:t>
            </a:r>
            <a:r>
              <a:rPr lang="en-US" altLang="ja-JP" dirty="0"/>
              <a:t>5.5</a:t>
            </a:r>
            <a:r>
              <a:rPr lang="ja-JP" altLang="ja-JP" dirty="0"/>
              <a:t>％（</a:t>
            </a:r>
            <a:r>
              <a:rPr lang="en-US" altLang="ja-JP" dirty="0"/>
              <a:t>2015</a:t>
            </a:r>
            <a:r>
              <a:rPr lang="ja-JP" altLang="ja-JP" dirty="0"/>
              <a:t>年）と比べ少ないです。</a:t>
            </a:r>
            <a:r>
              <a:rPr lang="ja-JP" altLang="en-US" dirty="0"/>
              <a:t>（参照：</a:t>
            </a:r>
            <a:r>
              <a:rPr lang="en-US" altLang="ja-JP" dirty="0"/>
              <a:t>45</a:t>
            </a:r>
            <a:r>
              <a:rPr lang="ja-JP" altLang="en-US" dirty="0" err="1"/>
              <a:t>、</a:t>
            </a:r>
            <a:r>
              <a:rPr lang="en-US" altLang="ja-JP" dirty="0"/>
              <a:t>46</a:t>
            </a:r>
            <a:r>
              <a:rPr lang="ja-JP" altLang="en-US" dirty="0"/>
              <a:t>頁）</a:t>
            </a:r>
            <a:r>
              <a:rPr lang="ja-JP" altLang="ja-JP" dirty="0"/>
              <a:t>一方、『外交に関する世論調査』（内閣府、</a:t>
            </a:r>
            <a:r>
              <a:rPr lang="en-US" altLang="ja-JP" dirty="0"/>
              <a:t>2016</a:t>
            </a:r>
            <a:r>
              <a:rPr lang="ja-JP" altLang="ja-JP" dirty="0"/>
              <a:t>年度）によると、「途上国に対して資金協力などの開発協力を日本がすべきである」と答えた人は</a:t>
            </a:r>
            <a:r>
              <a:rPr lang="en-US" altLang="ja-JP" dirty="0"/>
              <a:t>80</a:t>
            </a:r>
            <a:r>
              <a:rPr lang="ja-JP" altLang="ja-JP" dirty="0"/>
              <a:t>％に上り、国民の多くが途上国への開発協力を望んでいることが分かります。</a:t>
            </a:r>
          </a:p>
          <a:p>
            <a:r>
              <a:rPr lang="en-US" altLang="ja-JP" dirty="0"/>
              <a:t>SGDs</a:t>
            </a:r>
            <a:r>
              <a:rPr lang="ja-JP" altLang="ja-JP" dirty="0"/>
              <a:t>・ゴール</a:t>
            </a:r>
            <a:r>
              <a:rPr lang="en-US" altLang="ja-JP" dirty="0"/>
              <a:t>4</a:t>
            </a:r>
            <a:r>
              <a:rPr lang="ja-JP" altLang="ja-JP" dirty="0"/>
              <a:t>を達成するには、途上国政府も豊かな国もさらに努力が必要です。</a:t>
            </a:r>
            <a:r>
              <a:rPr lang="ja-JP" altLang="ja-JP" u="sng" dirty="0"/>
              <a:t>途上国政府は教育にかける予算を</a:t>
            </a:r>
            <a:r>
              <a:rPr lang="en-US" altLang="ja-JP" u="sng" dirty="0"/>
              <a:t>3</a:t>
            </a:r>
            <a:r>
              <a:rPr lang="ja-JP" altLang="ja-JP" u="sng" dirty="0"/>
              <a:t>倍に、豊かな国は教育の援助額を</a:t>
            </a:r>
            <a:r>
              <a:rPr lang="en-US" altLang="ja-JP" u="sng" dirty="0"/>
              <a:t>6</a:t>
            </a:r>
            <a:r>
              <a:rPr lang="ja-JP" altLang="ja-JP" u="sng" dirty="0"/>
              <a:t>倍に</a:t>
            </a:r>
            <a:r>
              <a:rPr lang="ja-JP" altLang="ja-JP" dirty="0"/>
              <a:t>する必要があるといわれており、世界の国々が力を合わせることが求められています。</a:t>
            </a:r>
          </a:p>
        </p:txBody>
      </p:sp>
      <p:sp>
        <p:nvSpPr>
          <p:cNvPr id="4" name="スライド番号プレースホルダ 3"/>
          <p:cNvSpPr>
            <a:spLocks noGrp="1"/>
          </p:cNvSpPr>
          <p:nvPr>
            <p:ph type="sldNum" sz="quarter" idx="10"/>
          </p:nvPr>
        </p:nvSpPr>
        <p:spPr/>
        <p:txBody>
          <a:bodyPr/>
          <a:lstStyle/>
          <a:p>
            <a:pPr>
              <a:defRPr/>
            </a:pPr>
            <a:fld id="{D5BA34C5-D128-4108-8F6B-F18B24DEAE5F}" type="slidenum">
              <a:rPr lang="en-US" altLang="ja-JP" smtClean="0"/>
              <a:pPr>
                <a:defRPr/>
              </a:pPr>
              <a:t>19</a:t>
            </a:fld>
            <a:endParaRPr lang="en-US" altLang="ja-JP"/>
          </a:p>
        </p:txBody>
      </p:sp>
    </p:spTree>
    <p:extLst>
      <p:ext uri="{BB962C8B-B14F-4D97-AF65-F5344CB8AC3E}">
        <p14:creationId xmlns:p14="http://schemas.microsoft.com/office/powerpoint/2010/main" val="2704640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20</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ja-JP" altLang="en-US" b="1" u="sng" dirty="0" smtClean="0">
                <a:solidFill>
                  <a:schemeClr val="bg2"/>
                </a:solidFill>
              </a:rPr>
              <a:t>アクティビティ</a:t>
            </a:r>
            <a:r>
              <a:rPr lang="en-US" altLang="ja-JP" b="1" u="sng" dirty="0" smtClean="0">
                <a:solidFill>
                  <a:schemeClr val="bg2"/>
                </a:solidFill>
              </a:rPr>
              <a:t>4</a:t>
            </a:r>
          </a:p>
          <a:p>
            <a:pPr eaLnBrk="1" hangingPunct="1"/>
            <a:endParaRPr lang="en-US" altLang="ja-JP" b="0" u="sng" dirty="0" smtClean="0"/>
          </a:p>
          <a:p>
            <a:pPr eaLnBrk="1" hangingPunct="1"/>
            <a:r>
              <a:rPr lang="en-US" altLang="ja-JP" b="0" dirty="0" smtClean="0"/>
              <a:t>※</a:t>
            </a:r>
            <a:r>
              <a:rPr lang="ja-JP" altLang="en-US" b="0" dirty="0" smtClean="0"/>
              <a:t>別紙資料を配布する</a:t>
            </a:r>
          </a:p>
          <a:p>
            <a:pPr eaLnBrk="1" hangingPunct="1"/>
            <a:endParaRPr lang="en-US" altLang="ja-JP" b="0" dirty="0" smtClean="0"/>
          </a:p>
          <a:p>
            <a:pPr eaLnBrk="1" hangingPunct="1"/>
            <a:r>
              <a:rPr lang="ja-JP" altLang="en-US" b="1" dirty="0" smtClean="0"/>
              <a:t>■準備するもの</a:t>
            </a:r>
            <a:endParaRPr lang="en-US" altLang="ja-JP" b="1" dirty="0" smtClean="0"/>
          </a:p>
          <a:p>
            <a:r>
              <a:rPr lang="en-US" altLang="ja-JP" dirty="0"/>
              <a:t>1</a:t>
            </a:r>
            <a:r>
              <a:rPr lang="ja-JP" altLang="ja-JP" dirty="0" err="1"/>
              <a:t>．</a:t>
            </a:r>
            <a:r>
              <a:rPr lang="ja-JP" altLang="ja-JP" dirty="0"/>
              <a:t>ストーリー</a:t>
            </a:r>
            <a:r>
              <a:rPr lang="en-US" altLang="ja-JP" dirty="0"/>
              <a:t>1</a:t>
            </a:r>
            <a:r>
              <a:rPr lang="ja-JP" altLang="ja-JP" dirty="0"/>
              <a:t>または</a:t>
            </a:r>
            <a:r>
              <a:rPr lang="en-US" altLang="ja-JP" dirty="0"/>
              <a:t>2</a:t>
            </a:r>
            <a:r>
              <a:rPr lang="ja-JP" altLang="ja-JP" dirty="0"/>
              <a:t>（</a:t>
            </a:r>
            <a:r>
              <a:rPr lang="en-US" altLang="ja-JP" dirty="0"/>
              <a:t>23</a:t>
            </a:r>
            <a:r>
              <a:rPr lang="ja-JP" altLang="ja-JP" dirty="0"/>
              <a:t>・</a:t>
            </a:r>
            <a:r>
              <a:rPr lang="en-US" altLang="ja-JP" dirty="0"/>
              <a:t>24</a:t>
            </a:r>
            <a:r>
              <a:rPr lang="ja-JP" altLang="ja-JP" dirty="0"/>
              <a:t>頁）：</a:t>
            </a:r>
            <a:r>
              <a:rPr lang="en-US" altLang="ja-JP" dirty="0"/>
              <a:t>2</a:t>
            </a:r>
            <a:r>
              <a:rPr lang="ja-JP" altLang="ja-JP" dirty="0"/>
              <a:t>種類のうちどちらかを</a:t>
            </a:r>
            <a:r>
              <a:rPr lang="en-US" altLang="ja-JP" dirty="0"/>
              <a:t>1</a:t>
            </a:r>
            <a:r>
              <a:rPr lang="ja-JP" altLang="ja-JP" dirty="0"/>
              <a:t>人</a:t>
            </a:r>
            <a:r>
              <a:rPr lang="en-US" altLang="ja-JP" dirty="0"/>
              <a:t>1</a:t>
            </a:r>
            <a:r>
              <a:rPr lang="ja-JP" altLang="ja-JP" dirty="0"/>
              <a:t>枚</a:t>
            </a:r>
          </a:p>
          <a:p>
            <a:r>
              <a:rPr lang="en-US" altLang="ja-JP" dirty="0"/>
              <a:t>2</a:t>
            </a:r>
            <a:r>
              <a:rPr lang="ja-JP" altLang="ja-JP" dirty="0" err="1"/>
              <a:t>．</a:t>
            </a:r>
            <a:r>
              <a:rPr lang="ja-JP" altLang="ja-JP" dirty="0"/>
              <a:t>ワークシート（</a:t>
            </a:r>
            <a:r>
              <a:rPr lang="en-US" altLang="ja-JP" dirty="0"/>
              <a:t>25</a:t>
            </a:r>
            <a:r>
              <a:rPr lang="ja-JP" altLang="ja-JP" dirty="0"/>
              <a:t>頁）</a:t>
            </a:r>
            <a:r>
              <a:rPr lang="en-US" altLang="ja-JP" dirty="0"/>
              <a:t>1</a:t>
            </a:r>
            <a:r>
              <a:rPr lang="ja-JP" altLang="ja-JP" dirty="0"/>
              <a:t>人</a:t>
            </a:r>
            <a:r>
              <a:rPr lang="en-US" altLang="ja-JP" dirty="0"/>
              <a:t>1</a:t>
            </a:r>
            <a:r>
              <a:rPr lang="ja-JP" altLang="ja-JP" dirty="0"/>
              <a:t>枚</a:t>
            </a:r>
          </a:p>
          <a:p>
            <a:r>
              <a:rPr lang="en-US" altLang="ja-JP" dirty="0"/>
              <a:t>3</a:t>
            </a:r>
            <a:r>
              <a:rPr lang="ja-JP" altLang="ja-JP" dirty="0" err="1"/>
              <a:t>．</a:t>
            </a:r>
            <a:r>
              <a:rPr lang="ja-JP" altLang="ja-JP" dirty="0"/>
              <a:t>動画（適宜／</a:t>
            </a:r>
            <a:r>
              <a:rPr lang="en-US" altLang="ja-JP" dirty="0"/>
              <a:t>20</a:t>
            </a:r>
            <a:r>
              <a:rPr lang="ja-JP" altLang="ja-JP" dirty="0"/>
              <a:t>～</a:t>
            </a:r>
            <a:r>
              <a:rPr lang="en-US" altLang="ja-JP" dirty="0"/>
              <a:t>22</a:t>
            </a:r>
            <a:r>
              <a:rPr lang="ja-JP" altLang="ja-JP" dirty="0"/>
              <a:t>頁で</a:t>
            </a:r>
            <a:r>
              <a:rPr lang="en-US" altLang="ja-JP" dirty="0"/>
              <a:t>8</a:t>
            </a:r>
            <a:r>
              <a:rPr lang="ja-JP" altLang="ja-JP" dirty="0"/>
              <a:t>本の動画をご紹介しています） </a:t>
            </a:r>
          </a:p>
          <a:p>
            <a:r>
              <a:rPr lang="en-US" altLang="ja-JP" dirty="0"/>
              <a:t>4</a:t>
            </a:r>
            <a:r>
              <a:rPr lang="ja-JP" altLang="ja-JP" dirty="0" err="1"/>
              <a:t>．</a:t>
            </a:r>
            <a:r>
              <a:rPr lang="ja-JP" altLang="ja-JP" dirty="0"/>
              <a:t>動画投影機材（適宜）</a:t>
            </a:r>
          </a:p>
          <a:p>
            <a:pPr eaLnBrk="1" hangingPunct="1"/>
            <a:endParaRPr lang="en-US" altLang="ja-JP" b="0" dirty="0" smtClean="0"/>
          </a:p>
          <a:p>
            <a:pPr eaLnBrk="1" hangingPunct="1"/>
            <a:endParaRPr lang="ja-JP" altLang="en-US" b="0" dirty="0" smtClean="0"/>
          </a:p>
          <a:p>
            <a:pPr eaLnBrk="1" hangingPunct="1"/>
            <a:r>
              <a:rPr lang="ja-JP" altLang="en-US" b="1" dirty="0" smtClean="0"/>
              <a:t>■すすめ方</a:t>
            </a:r>
          </a:p>
          <a:p>
            <a:r>
              <a:rPr lang="ja-JP" altLang="en-US" dirty="0"/>
              <a:t>・</a:t>
            </a:r>
            <a:r>
              <a:rPr lang="ja-JP" altLang="ja-JP" dirty="0"/>
              <a:t>導入</a:t>
            </a:r>
          </a:p>
          <a:p>
            <a:r>
              <a:rPr lang="ja-JP" altLang="ja-JP" dirty="0"/>
              <a:t>「先ほどのクイズで、子どもたちが小学校に通えない理由について知りました。課題のいくつかは、教育にかける予算・資金が増えることで解決できるものがあります」など導入の言葉で始める。</a:t>
            </a:r>
          </a:p>
          <a:p>
            <a:r>
              <a:rPr lang="ja-JP" altLang="en-US" dirty="0"/>
              <a:t>・</a:t>
            </a:r>
            <a:r>
              <a:rPr lang="ja-JP" altLang="ja-JP" dirty="0"/>
              <a:t>動画を観る</a:t>
            </a:r>
            <a:r>
              <a:rPr lang="en-US" altLang="ja-JP" dirty="0"/>
              <a:t>:</a:t>
            </a:r>
            <a:r>
              <a:rPr lang="ja-JP" altLang="ja-JP" dirty="0"/>
              <a:t>「課題に直面する子どもたちはどう思っているのでしょうか？」等と呼びかけ、動画（</a:t>
            </a:r>
            <a:r>
              <a:rPr lang="en-US" altLang="ja-JP" dirty="0"/>
              <a:t>20-22</a:t>
            </a:r>
            <a:r>
              <a:rPr lang="ja-JP" altLang="ja-JP" dirty="0"/>
              <a:t>頁参照）のどれかを見る。</a:t>
            </a:r>
          </a:p>
          <a:p>
            <a:r>
              <a:rPr lang="ja-JP" altLang="en-US" dirty="0"/>
              <a:t>・</a:t>
            </a:r>
            <a:r>
              <a:rPr lang="ja-JP" altLang="ja-JP" dirty="0"/>
              <a:t>ストーリーを読む</a:t>
            </a:r>
            <a:r>
              <a:rPr lang="en-US" altLang="ja-JP" dirty="0"/>
              <a:t>:</a:t>
            </a:r>
            <a:r>
              <a:rPr lang="ja-JP" altLang="ja-JP" dirty="0"/>
              <a:t>次のストーリー</a:t>
            </a:r>
            <a:r>
              <a:rPr lang="en-US" altLang="ja-JP" dirty="0"/>
              <a:t>2</a:t>
            </a:r>
            <a:r>
              <a:rPr lang="ja-JP" altLang="ja-JP" dirty="0"/>
              <a:t>種のうちどちらかを</a:t>
            </a:r>
            <a:r>
              <a:rPr lang="en-US" altLang="ja-JP" dirty="0"/>
              <a:t>1</a:t>
            </a:r>
            <a:r>
              <a:rPr lang="ja-JP" altLang="ja-JP" dirty="0"/>
              <a:t>人に</a:t>
            </a:r>
            <a:r>
              <a:rPr lang="en-US" altLang="ja-JP" dirty="0"/>
              <a:t>1</a:t>
            </a:r>
            <a:r>
              <a:rPr lang="ja-JP" altLang="ja-JP" dirty="0"/>
              <a:t>枚配付する。生徒は黙読する。</a:t>
            </a:r>
          </a:p>
          <a:p>
            <a:r>
              <a:rPr lang="ja-JP" altLang="en-US" dirty="0"/>
              <a:t>　</a:t>
            </a:r>
            <a:r>
              <a:rPr lang="ja-JP" altLang="ja-JP" dirty="0"/>
              <a:t>・</a:t>
            </a:r>
            <a:r>
              <a:rPr lang="en-US" altLang="ja-JP" dirty="0"/>
              <a:t>23</a:t>
            </a:r>
            <a:r>
              <a:rPr lang="ja-JP" altLang="ja-JP" dirty="0"/>
              <a:t>頁：マララ・ユスフザイさんのスピーチ</a:t>
            </a:r>
          </a:p>
          <a:p>
            <a:r>
              <a:rPr lang="ja-JP" altLang="en-US" dirty="0"/>
              <a:t>　</a:t>
            </a:r>
            <a:r>
              <a:rPr lang="ja-JP" altLang="ja-JP" dirty="0"/>
              <a:t>・</a:t>
            </a:r>
            <a:r>
              <a:rPr lang="en-US" altLang="ja-JP" dirty="0"/>
              <a:t>24</a:t>
            </a:r>
            <a:r>
              <a:rPr lang="ja-JP" altLang="ja-JP" dirty="0"/>
              <a:t>頁：日本の子どもたちのストーリー　子どもの問題に子どもが取り組む「フリー・ザ・チルドレン」</a:t>
            </a:r>
          </a:p>
          <a:p>
            <a:r>
              <a:rPr lang="ja-JP" altLang="en-US" dirty="0"/>
              <a:t>・</a:t>
            </a:r>
            <a:r>
              <a:rPr lang="ja-JP" altLang="ja-JP" dirty="0"/>
              <a:t>内容確認</a:t>
            </a:r>
            <a:r>
              <a:rPr lang="en-US" altLang="ja-JP" dirty="0"/>
              <a:t>:</a:t>
            </a:r>
            <a:r>
              <a:rPr lang="ja-JP" altLang="ja-JP" dirty="0"/>
              <a:t>わからない言葉や理解しにくい点があれば挙げてもらい、全体で確認する。</a:t>
            </a:r>
          </a:p>
          <a:p>
            <a:r>
              <a:rPr lang="ja-JP" altLang="en-US" dirty="0"/>
              <a:t>・</a:t>
            </a:r>
            <a:r>
              <a:rPr lang="ja-JP" altLang="ja-JP" dirty="0"/>
              <a:t>個人ワーク</a:t>
            </a:r>
            <a:r>
              <a:rPr lang="en-US" altLang="ja-JP" dirty="0"/>
              <a:t>:</a:t>
            </a:r>
            <a:r>
              <a:rPr lang="ja-JP" altLang="ja-JP" dirty="0"/>
              <a:t>ワークシート「わたしの気持ちは…」（</a:t>
            </a:r>
            <a:r>
              <a:rPr lang="en-US" altLang="ja-JP" dirty="0"/>
              <a:t>25</a:t>
            </a:r>
            <a:r>
              <a:rPr lang="ja-JP" altLang="ja-JP" dirty="0"/>
              <a:t>頁）を</a:t>
            </a:r>
            <a:r>
              <a:rPr lang="en-US" altLang="ja-JP" dirty="0"/>
              <a:t>1</a:t>
            </a:r>
            <a:r>
              <a:rPr lang="ja-JP" altLang="ja-JP" dirty="0"/>
              <a:t>人</a:t>
            </a:r>
            <a:r>
              <a:rPr lang="en-US" altLang="ja-JP" dirty="0"/>
              <a:t>1</a:t>
            </a:r>
            <a:r>
              <a:rPr lang="ja-JP" altLang="ja-JP" dirty="0"/>
              <a:t>枚配付する。</a:t>
            </a:r>
          </a:p>
          <a:p>
            <a:r>
              <a:rPr lang="ja-JP" altLang="en-US" dirty="0"/>
              <a:t>・</a:t>
            </a:r>
            <a:r>
              <a:rPr lang="ja-JP" altLang="ja-JP" dirty="0"/>
              <a:t>グループ共有</a:t>
            </a:r>
            <a:r>
              <a:rPr lang="en-US" altLang="ja-JP" dirty="0"/>
              <a:t>:4</a:t>
            </a:r>
            <a:r>
              <a:rPr lang="ja-JP" altLang="ja-JP" dirty="0"/>
              <a:t>～</a:t>
            </a:r>
            <a:r>
              <a:rPr lang="en-US" altLang="ja-JP" dirty="0"/>
              <a:t>6</a:t>
            </a:r>
            <a:r>
              <a:rPr lang="ja-JP" altLang="ja-JP" dirty="0"/>
              <a:t>人の小グループで</a:t>
            </a:r>
            <a:r>
              <a:rPr lang="en-US" altLang="ja-JP" dirty="0"/>
              <a:t>1</a:t>
            </a:r>
            <a:r>
              <a:rPr lang="ja-JP" altLang="ja-JP" dirty="0"/>
              <a:t>人ずつ順番に記入したことを発表し、共有する。</a:t>
            </a:r>
          </a:p>
          <a:p>
            <a:r>
              <a:rPr lang="ja-JP" altLang="en-US" dirty="0"/>
              <a:t>・</a:t>
            </a:r>
            <a:r>
              <a:rPr lang="ja-JP" altLang="ja-JP" dirty="0"/>
              <a:t>全体共有</a:t>
            </a:r>
            <a:r>
              <a:rPr lang="en-US" altLang="ja-JP" dirty="0"/>
              <a:t>:</a:t>
            </a:r>
            <a:r>
              <a:rPr lang="ja-JP" altLang="ja-JP" dirty="0"/>
              <a:t>全体で共有する。</a:t>
            </a:r>
          </a:p>
          <a:p>
            <a:pPr eaLnBrk="1" hangingPunct="1"/>
            <a:endParaRPr lang="ja-JP" altLang="en-US" b="0" dirty="0" smtClean="0"/>
          </a:p>
        </p:txBody>
      </p:sp>
    </p:spTree>
    <p:extLst>
      <p:ext uri="{BB962C8B-B14F-4D97-AF65-F5344CB8AC3E}">
        <p14:creationId xmlns:p14="http://schemas.microsoft.com/office/powerpoint/2010/main" val="1041965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D5BA34C5-D128-4108-8F6B-F18B24DEAE5F}" type="slidenum">
              <a:rPr lang="en-US" altLang="ja-JP" smtClean="0"/>
              <a:pPr>
                <a:defRPr/>
              </a:pPr>
              <a:t>2</a:t>
            </a:fld>
            <a:endParaRPr lang="en-US" altLang="ja-JP"/>
          </a:p>
        </p:txBody>
      </p:sp>
    </p:spTree>
    <p:extLst>
      <p:ext uri="{BB962C8B-B14F-4D97-AF65-F5344CB8AC3E}">
        <p14:creationId xmlns:p14="http://schemas.microsoft.com/office/powerpoint/2010/main" val="3284057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F9FE951B-AC08-48BB-857B-1F8064D4C71B}" type="slidenum">
              <a:rPr lang="en-US" altLang="ja-JP" smtClean="0"/>
              <a:pPr/>
              <a:t>21</a:t>
            </a:fld>
            <a:endParaRPr lang="en-US" altLang="ja-JP"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ja-JP" dirty="0" smtClean="0"/>
              <a:t>※</a:t>
            </a:r>
            <a:r>
              <a:rPr lang="ja-JP" altLang="en-US" dirty="0" smtClean="0"/>
              <a:t>別紙資料を配布する</a:t>
            </a:r>
          </a:p>
          <a:p>
            <a:pPr eaLnBrk="1" hangingPunct="1"/>
            <a:endParaRPr lang="en-US" altLang="ja-JP" dirty="0" smtClean="0"/>
          </a:p>
        </p:txBody>
      </p:sp>
    </p:spTree>
    <p:extLst>
      <p:ext uri="{BB962C8B-B14F-4D97-AF65-F5344CB8AC3E}">
        <p14:creationId xmlns:p14="http://schemas.microsoft.com/office/powerpoint/2010/main" val="1514100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08555DCE-A214-48A2-B61B-47189EBB68C2}" type="slidenum">
              <a:rPr lang="en-US" altLang="ja-JP" smtClean="0"/>
              <a:pPr/>
              <a:t>22</a:t>
            </a:fld>
            <a:endParaRPr lang="en-US" altLang="ja-JP"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ja-JP" altLang="en-US" dirty="0" smtClean="0"/>
              <a:t>ストーリーを読んで、今の自分の気持ちに近いもの３つに○をつけてみよう。</a:t>
            </a:r>
          </a:p>
          <a:p>
            <a:pPr eaLnBrk="1" hangingPunct="1"/>
            <a:r>
              <a:rPr lang="ja-JP" altLang="en-US" dirty="0" smtClean="0"/>
              <a:t>この中になければ、欄外に自分の「気持ち」を書いてみよう。</a:t>
            </a:r>
          </a:p>
          <a:p>
            <a:pPr eaLnBrk="1" hangingPunct="1"/>
            <a:endParaRPr lang="en-US" altLang="ja-JP" dirty="0" smtClean="0"/>
          </a:p>
        </p:txBody>
      </p:sp>
    </p:spTree>
    <p:extLst>
      <p:ext uri="{BB962C8B-B14F-4D97-AF65-F5344CB8AC3E}">
        <p14:creationId xmlns:p14="http://schemas.microsoft.com/office/powerpoint/2010/main" val="3541360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18607">
              <a:defRPr/>
            </a:pPr>
            <a:r>
              <a:rPr lang="ja-JP" altLang="en-US" b="1" u="sng" dirty="0" smtClean="0"/>
              <a:t>アクティビティ</a:t>
            </a:r>
            <a:r>
              <a:rPr lang="en-US" altLang="ja-JP" b="1" u="sng" dirty="0" smtClean="0"/>
              <a:t>5</a:t>
            </a:r>
          </a:p>
          <a:p>
            <a:pPr defTabSz="918607">
              <a:defRPr/>
            </a:pPr>
            <a:r>
              <a:rPr lang="ja-JP" altLang="en-US" b="1" dirty="0"/>
              <a:t>■</a:t>
            </a:r>
            <a:r>
              <a:rPr lang="ja-JP" altLang="ja-JP" b="1" dirty="0"/>
              <a:t>導入</a:t>
            </a:r>
            <a:endParaRPr lang="en-US" altLang="ja-JP" b="1" dirty="0"/>
          </a:p>
          <a:p>
            <a:pPr defTabSz="918607">
              <a:defRPr/>
            </a:pPr>
            <a:r>
              <a:rPr lang="ja-JP" altLang="ja-JP" dirty="0"/>
              <a:t>グループにカードのセットを裏返しにして配る。</a:t>
            </a:r>
            <a:endParaRPr lang="en-US" altLang="ja-JP" dirty="0"/>
          </a:p>
          <a:p>
            <a:r>
              <a:rPr lang="ja-JP" altLang="en-US" b="1" dirty="0"/>
              <a:t>■すすめ方</a:t>
            </a:r>
            <a:endParaRPr lang="en-US" altLang="ja-JP" b="1" dirty="0"/>
          </a:p>
          <a:p>
            <a:r>
              <a:rPr lang="ja-JP" altLang="en-US" dirty="0"/>
              <a:t>・</a:t>
            </a:r>
            <a:r>
              <a:rPr lang="ja-JP" altLang="ja-JP" dirty="0"/>
              <a:t>ルールの説明</a:t>
            </a:r>
            <a:r>
              <a:rPr lang="en-US" altLang="ja-JP" dirty="0"/>
              <a:t>:</a:t>
            </a:r>
            <a:endParaRPr lang="ja-JP" altLang="ja-JP" dirty="0"/>
          </a:p>
          <a:p>
            <a:r>
              <a:rPr lang="ja-JP" altLang="ja-JP" dirty="0"/>
              <a:t>グループ内で</a:t>
            </a:r>
            <a:r>
              <a:rPr lang="en-US" altLang="ja-JP" dirty="0"/>
              <a:t>1</a:t>
            </a:r>
            <a:r>
              <a:rPr lang="ja-JP" altLang="ja-JP" dirty="0"/>
              <a:t>枚カードを引き、読みあげる。書かれている事柄について話し合いながら「あってもいいちがい」だと思うか「あってはいけないちがい」だと思うか、理由も出し合いながら分類する。どうしても分類できなかったものは「どちらともいえないちがい」に分類する。</a:t>
            </a:r>
          </a:p>
          <a:p>
            <a:r>
              <a:rPr lang="ja-JP" altLang="en-US" dirty="0"/>
              <a:t>・</a:t>
            </a:r>
            <a:r>
              <a:rPr lang="en-US" altLang="ja-JP" dirty="0"/>
              <a:t>.</a:t>
            </a:r>
            <a:r>
              <a:rPr lang="ja-JP" altLang="ja-JP" dirty="0"/>
              <a:t>カードの分類</a:t>
            </a:r>
            <a:r>
              <a:rPr lang="en-US" altLang="ja-JP" dirty="0"/>
              <a:t>:1</a:t>
            </a:r>
            <a:r>
              <a:rPr lang="ja-JP" altLang="ja-JP" dirty="0"/>
              <a:t>枚が終わったら、次の</a:t>
            </a:r>
            <a:r>
              <a:rPr lang="en-US" altLang="ja-JP" dirty="0"/>
              <a:t>1</a:t>
            </a:r>
            <a:r>
              <a:rPr lang="ja-JP" altLang="ja-JP" dirty="0"/>
              <a:t>枚のカードを引き、カードがなくなるまで繰り返す。</a:t>
            </a:r>
          </a:p>
          <a:p>
            <a:r>
              <a:rPr lang="ja-JP" altLang="en-US" dirty="0"/>
              <a:t>・</a:t>
            </a:r>
            <a:r>
              <a:rPr lang="en-US" altLang="ja-JP" dirty="0"/>
              <a:t>.</a:t>
            </a:r>
            <a:r>
              <a:rPr lang="ja-JP" altLang="ja-JP" dirty="0"/>
              <a:t>整理</a:t>
            </a:r>
            <a:r>
              <a:rPr lang="en-US" altLang="ja-JP" dirty="0"/>
              <a:t>:</a:t>
            </a:r>
            <a:r>
              <a:rPr lang="ja-JP" altLang="ja-JP" dirty="0"/>
              <a:t>すべて終わったら、「あってもいいちがい」「あってはいけないちがい」に共通する事柄や判断のポイント、特に意見が分かれたカードや、印象に残ったカードについてグループ内で話し合いながらまとめる。</a:t>
            </a:r>
          </a:p>
          <a:p>
            <a:r>
              <a:rPr lang="ja-JP" altLang="en-US" dirty="0"/>
              <a:t>・</a:t>
            </a:r>
            <a:r>
              <a:rPr lang="en-US" altLang="ja-JP" dirty="0"/>
              <a:t>.</a:t>
            </a:r>
            <a:r>
              <a:rPr lang="ja-JP" altLang="ja-JP" dirty="0"/>
              <a:t>発表・共有</a:t>
            </a:r>
            <a:r>
              <a:rPr lang="en-US" altLang="ja-JP" dirty="0"/>
              <a:t>:</a:t>
            </a:r>
            <a:r>
              <a:rPr lang="ja-JP" altLang="ja-JP" dirty="0"/>
              <a:t>全体に発表し、共有する。意見の分かれるカードがあった場合は、そのカードについて話し合う。</a:t>
            </a:r>
          </a:p>
          <a:p>
            <a:r>
              <a:rPr lang="ja-JP" altLang="en-US" dirty="0"/>
              <a:t>・</a:t>
            </a:r>
            <a:r>
              <a:rPr lang="en-US" altLang="ja-JP" dirty="0"/>
              <a:t>.</a:t>
            </a:r>
            <a:r>
              <a:rPr lang="ja-JP" altLang="ja-JP" dirty="0"/>
              <a:t>まとめ</a:t>
            </a:r>
            <a:r>
              <a:rPr lang="en-US" altLang="ja-JP" dirty="0"/>
              <a:t>:</a:t>
            </a:r>
            <a:r>
              <a:rPr lang="ja-JP" altLang="ja-JP" dirty="0"/>
              <a:t>必要に応じて解説しながら、</a:t>
            </a:r>
            <a:r>
              <a:rPr lang="en-US" altLang="ja-JP" dirty="0"/>
              <a:t>SDGs</a:t>
            </a:r>
            <a:r>
              <a:rPr lang="ja-JP" altLang="ja-JP" dirty="0"/>
              <a:t>のゴール</a:t>
            </a:r>
            <a:r>
              <a:rPr lang="en-US" altLang="ja-JP" dirty="0"/>
              <a:t>4</a:t>
            </a:r>
            <a:r>
              <a:rPr lang="ja-JP" altLang="ja-JP" dirty="0"/>
              <a:t>の内容を紹介する。</a:t>
            </a:r>
          </a:p>
        </p:txBody>
      </p:sp>
      <p:sp>
        <p:nvSpPr>
          <p:cNvPr id="4" name="スライド番号プレースホルダ 3"/>
          <p:cNvSpPr>
            <a:spLocks noGrp="1"/>
          </p:cNvSpPr>
          <p:nvPr>
            <p:ph type="sldNum" sz="quarter" idx="10"/>
          </p:nvPr>
        </p:nvSpPr>
        <p:spPr/>
        <p:txBody>
          <a:bodyPr/>
          <a:lstStyle/>
          <a:p>
            <a:pPr>
              <a:defRPr/>
            </a:pPr>
            <a:fld id="{D5BA34C5-D128-4108-8F6B-F18B24DEAE5F}" type="slidenum">
              <a:rPr lang="en-US" altLang="ja-JP" smtClean="0"/>
              <a:pPr>
                <a:defRPr/>
              </a:pPr>
              <a:t>23</a:t>
            </a:fld>
            <a:endParaRPr lang="en-US" altLang="ja-JP"/>
          </a:p>
        </p:txBody>
      </p:sp>
    </p:spTree>
    <p:extLst>
      <p:ext uri="{BB962C8B-B14F-4D97-AF65-F5344CB8AC3E}">
        <p14:creationId xmlns:p14="http://schemas.microsoft.com/office/powerpoint/2010/main" val="525342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24</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ja-JP" altLang="en-US" b="1" u="sng" dirty="0" smtClean="0">
                <a:solidFill>
                  <a:schemeClr val="bg2"/>
                </a:solidFill>
              </a:rPr>
              <a:t>アクティビティ</a:t>
            </a:r>
            <a:r>
              <a:rPr lang="en-US" altLang="ja-JP" b="1" u="sng" dirty="0" smtClean="0">
                <a:solidFill>
                  <a:schemeClr val="bg2"/>
                </a:solidFill>
              </a:rPr>
              <a:t>6</a:t>
            </a:r>
          </a:p>
          <a:p>
            <a:pPr eaLnBrk="1" hangingPunct="1">
              <a:spcBef>
                <a:spcPct val="50000"/>
              </a:spcBef>
            </a:pPr>
            <a:endParaRPr lang="en-US" altLang="ja-JP" b="1" u="sng" dirty="0" smtClean="0">
              <a:solidFill>
                <a:schemeClr val="bg2"/>
              </a:solidFill>
            </a:endParaRPr>
          </a:p>
          <a:p>
            <a:pPr eaLnBrk="1" hangingPunct="1"/>
            <a:r>
              <a:rPr lang="ja-JP" altLang="en-US" u="none" dirty="0" smtClean="0"/>
              <a:t>ワークシート（</a:t>
            </a:r>
            <a:r>
              <a:rPr lang="en-US" altLang="ja-JP" u="none" dirty="0" smtClean="0"/>
              <a:t>34</a:t>
            </a:r>
            <a:r>
              <a:rPr lang="ja-JP" altLang="en-US" u="none" dirty="0" smtClean="0"/>
              <a:t>頁）を全員に配布し、説明してください。</a:t>
            </a:r>
            <a:endParaRPr lang="en-US" altLang="ja-JP" u="none" dirty="0" smtClean="0"/>
          </a:p>
        </p:txBody>
      </p:sp>
    </p:spTree>
    <p:extLst>
      <p:ext uri="{BB962C8B-B14F-4D97-AF65-F5344CB8AC3E}">
        <p14:creationId xmlns:p14="http://schemas.microsoft.com/office/powerpoint/2010/main" val="3347717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25</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endParaRPr lang="en-US" altLang="ja-JP" u="sng" dirty="0" smtClean="0">
              <a:solidFill>
                <a:schemeClr val="bg2"/>
              </a:solidFill>
            </a:endParaRPr>
          </a:p>
          <a:p>
            <a:pPr eaLnBrk="1" hangingPunct="1"/>
            <a:endParaRPr lang="en-US" altLang="ja-JP" u="sng" dirty="0" smtClean="0"/>
          </a:p>
        </p:txBody>
      </p:sp>
    </p:spTree>
    <p:extLst>
      <p:ext uri="{BB962C8B-B14F-4D97-AF65-F5344CB8AC3E}">
        <p14:creationId xmlns:p14="http://schemas.microsoft.com/office/powerpoint/2010/main" val="109963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26</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lvl="0"/>
            <a:r>
              <a:rPr lang="ja-JP" altLang="en-US" dirty="0"/>
              <a:t>会議が終わったら、</a:t>
            </a:r>
            <a:r>
              <a:rPr lang="ja-JP" altLang="ja-JP" dirty="0"/>
              <a:t>以下の問いかけをしながら、全体でふりかえりを行う。</a:t>
            </a:r>
            <a:endParaRPr lang="en-US" altLang="ja-JP" dirty="0"/>
          </a:p>
          <a:p>
            <a:pPr lvl="0"/>
            <a:r>
              <a:rPr lang="ja-JP" altLang="ja-JP" dirty="0"/>
              <a:t>協力者の</a:t>
            </a:r>
            <a:r>
              <a:rPr lang="en-US" altLang="ja-JP" dirty="0"/>
              <a:t>14</a:t>
            </a:r>
            <a:r>
              <a:rPr lang="ja-JP" altLang="ja-JP" dirty="0"/>
              <a:t>名は、役を離れて、ふりかえりに参加する。</a:t>
            </a:r>
          </a:p>
          <a:p>
            <a:r>
              <a:rPr lang="en-US" altLang="ja-JP" dirty="0"/>
              <a:t>1</a:t>
            </a:r>
            <a:r>
              <a:rPr lang="ja-JP" altLang="ja-JP" dirty="0" err="1"/>
              <a:t>．</a:t>
            </a:r>
            <a:r>
              <a:rPr lang="ja-JP" altLang="ja-JP" dirty="0"/>
              <a:t>「</a:t>
            </a:r>
            <a:r>
              <a:rPr lang="en-US" altLang="ja-JP" dirty="0"/>
              <a:t>C</a:t>
            </a:r>
            <a:r>
              <a:rPr lang="ja-JP" altLang="ja-JP" dirty="0"/>
              <a:t>国の市民の役になった皆さんは、どんな気持ちで会議を見ていましたか？」</a:t>
            </a:r>
          </a:p>
          <a:p>
            <a:r>
              <a:rPr lang="en-US" altLang="ja-JP" dirty="0"/>
              <a:t>2</a:t>
            </a:r>
            <a:r>
              <a:rPr lang="ja-JP" altLang="ja-JP" dirty="0" err="1"/>
              <a:t>．</a:t>
            </a:r>
            <a:r>
              <a:rPr lang="ja-JP" altLang="ja-JP" dirty="0"/>
              <a:t>「会議の中で話し合われた援助内容とその援助を受ける側のニーズは合っていましたか？」</a:t>
            </a:r>
          </a:p>
          <a:p>
            <a:r>
              <a:rPr lang="en-US" altLang="ja-JP" dirty="0"/>
              <a:t>3</a:t>
            </a:r>
            <a:r>
              <a:rPr lang="ja-JP" altLang="ja-JP" dirty="0" err="1"/>
              <a:t>．</a:t>
            </a:r>
            <a:r>
              <a:rPr lang="ja-JP" altLang="ja-JP" dirty="0"/>
              <a:t>「援助国</a:t>
            </a:r>
            <a:r>
              <a:rPr lang="en-US" altLang="ja-JP" dirty="0"/>
              <a:t>A</a:t>
            </a:r>
            <a:r>
              <a:rPr lang="ja-JP" altLang="ja-JP" dirty="0"/>
              <a:t>はどこの国の政府を象徴していると思いますか？」</a:t>
            </a:r>
          </a:p>
          <a:p>
            <a:r>
              <a:rPr lang="en-US" altLang="ja-JP" dirty="0"/>
              <a:t>4</a:t>
            </a:r>
            <a:r>
              <a:rPr lang="ja-JP" altLang="ja-JP" dirty="0" err="1"/>
              <a:t>．</a:t>
            </a:r>
            <a:r>
              <a:rPr lang="ja-JP" altLang="ja-JP" dirty="0"/>
              <a:t>「どうしたら本当に必要とされる教育援助が実現できると思いますか？」</a:t>
            </a:r>
          </a:p>
          <a:p>
            <a:r>
              <a:rPr lang="ja-JP" altLang="ja-JP" dirty="0"/>
              <a:t>進行役は出された意見を板書し、まとめる。</a:t>
            </a:r>
          </a:p>
        </p:txBody>
      </p:sp>
    </p:spTree>
    <p:extLst>
      <p:ext uri="{BB962C8B-B14F-4D97-AF65-F5344CB8AC3E}">
        <p14:creationId xmlns:p14="http://schemas.microsoft.com/office/powerpoint/2010/main" val="755392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27</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lvl="0"/>
            <a:r>
              <a:rPr lang="ja-JP" altLang="en-US" b="1" dirty="0"/>
              <a:t>■解説</a:t>
            </a:r>
            <a:endParaRPr lang="en-US" altLang="ja-JP" b="1" dirty="0"/>
          </a:p>
          <a:p>
            <a:pPr lvl="0"/>
            <a:r>
              <a:rPr lang="ja-JP" altLang="ja-JP" dirty="0"/>
              <a:t>他の援助国と比べて、日本政府の「教育援助」には、以下の２つの大きな特徴があります。</a:t>
            </a:r>
          </a:p>
          <a:p>
            <a:r>
              <a:rPr lang="ja-JP" altLang="ja-JP" dirty="0"/>
              <a:t>①アフリカなどの低所得国よりも、アジアなどの中所得国への配分が多い。</a:t>
            </a:r>
          </a:p>
          <a:p>
            <a:r>
              <a:rPr lang="ja-JP" altLang="ja-JP" dirty="0"/>
              <a:t>②基礎教育・中等教育分野</a:t>
            </a:r>
            <a:r>
              <a:rPr lang="en-US" altLang="ja-JP" dirty="0"/>
              <a:t>*</a:t>
            </a:r>
            <a:r>
              <a:rPr lang="ja-JP" altLang="ja-JP" dirty="0" err="1"/>
              <a:t>への</a:t>
            </a:r>
            <a:r>
              <a:rPr lang="ja-JP" altLang="ja-JP" dirty="0"/>
              <a:t>配分が少なく高等教育</a:t>
            </a:r>
            <a:r>
              <a:rPr lang="en-US" altLang="ja-JP" dirty="0"/>
              <a:t>**</a:t>
            </a:r>
            <a:r>
              <a:rPr lang="ja-JP" altLang="ja-JP" dirty="0" err="1"/>
              <a:t>への</a:t>
            </a:r>
            <a:r>
              <a:rPr lang="ja-JP" altLang="ja-JP" dirty="0"/>
              <a:t>配分が大きい。中でも、日本に留学する奨学金への配分が大きく、途上国内で使われる援助が少ない。</a:t>
            </a:r>
          </a:p>
          <a:p>
            <a:endParaRPr lang="en-US" altLang="ja-JP" dirty="0"/>
          </a:p>
          <a:p>
            <a:r>
              <a:rPr lang="en-US" altLang="ja-JP" dirty="0"/>
              <a:t>*</a:t>
            </a:r>
            <a:r>
              <a:rPr lang="ja-JP" altLang="ja-JP" dirty="0"/>
              <a:t>基礎教育・中等教育：幼児教育、初等教育（小学校）、中等教育（中学校・高校）、成人のための識字</a:t>
            </a:r>
          </a:p>
          <a:p>
            <a:r>
              <a:rPr lang="ja-JP" altLang="ja-JP" dirty="0"/>
              <a:t>　教室など</a:t>
            </a:r>
          </a:p>
          <a:p>
            <a:r>
              <a:rPr lang="en-US" altLang="ja-JP" dirty="0"/>
              <a:t>**</a:t>
            </a:r>
            <a:r>
              <a:rPr lang="ja-JP" altLang="ja-JP" dirty="0"/>
              <a:t>高等教育：大学・大学院や留学生の奨学金など</a:t>
            </a:r>
          </a:p>
          <a:p>
            <a:endParaRPr lang="ja-JP" altLang="ja-JP" dirty="0"/>
          </a:p>
        </p:txBody>
      </p:sp>
    </p:spTree>
    <p:extLst>
      <p:ext uri="{BB962C8B-B14F-4D97-AF65-F5344CB8AC3E}">
        <p14:creationId xmlns:p14="http://schemas.microsoft.com/office/powerpoint/2010/main" val="2949441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28</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lang="ja-JP" altLang="ja-JP" dirty="0"/>
              <a:t>途上国で教育支援を行う教育協力</a:t>
            </a:r>
            <a:r>
              <a:rPr lang="en-US" altLang="ja-JP" dirty="0"/>
              <a:t>NGO</a:t>
            </a:r>
            <a:r>
              <a:rPr lang="ja-JP" altLang="ja-JP" dirty="0"/>
              <a:t>ネットワーク（</a:t>
            </a:r>
            <a:r>
              <a:rPr lang="en-US" altLang="ja-JP" dirty="0"/>
              <a:t>JNNE</a:t>
            </a:r>
            <a:r>
              <a:rPr lang="ja-JP" altLang="ja-JP" dirty="0"/>
              <a:t>）では日本政府に以下の</a:t>
            </a:r>
            <a:r>
              <a:rPr lang="en-US" altLang="ja-JP" dirty="0"/>
              <a:t>4</a:t>
            </a:r>
            <a:r>
              <a:rPr lang="ja-JP" altLang="ja-JP" dirty="0" err="1"/>
              <a:t>つの</a:t>
            </a:r>
            <a:r>
              <a:rPr lang="ja-JP" altLang="ja-JP" dirty="0"/>
              <a:t>提言をしています。</a:t>
            </a:r>
            <a:r>
              <a:rPr lang="en-US" altLang="ja-JP" dirty="0"/>
              <a:t> </a:t>
            </a:r>
            <a:endParaRPr lang="ja-JP" altLang="ja-JP" dirty="0"/>
          </a:p>
          <a:p>
            <a:r>
              <a:rPr lang="ja-JP" altLang="ja-JP" dirty="0"/>
              <a:t>提言</a:t>
            </a:r>
            <a:r>
              <a:rPr lang="en-US" altLang="ja-JP" dirty="0"/>
              <a:t>1</a:t>
            </a:r>
            <a:r>
              <a:rPr lang="ja-JP" altLang="ja-JP" dirty="0"/>
              <a:t>：基礎教育援助の割合を増やしてください。</a:t>
            </a:r>
          </a:p>
          <a:p>
            <a:r>
              <a:rPr lang="ja-JP" altLang="ja-JP" dirty="0"/>
              <a:t>提言</a:t>
            </a:r>
            <a:r>
              <a:rPr lang="en-US" altLang="ja-JP" dirty="0"/>
              <a:t>2</a:t>
            </a:r>
            <a:r>
              <a:rPr lang="ja-JP" altLang="ja-JP" dirty="0"/>
              <a:t>：紛争下や紛争の影響を受けた国、低所得国への配分を増やして下さい。</a:t>
            </a:r>
          </a:p>
          <a:p>
            <a:r>
              <a:rPr lang="ja-JP" altLang="ja-JP" dirty="0"/>
              <a:t>提言</a:t>
            </a:r>
            <a:r>
              <a:rPr lang="en-US" altLang="ja-JP" dirty="0"/>
              <a:t>3</a:t>
            </a:r>
            <a:r>
              <a:rPr lang="ja-JP" altLang="ja-JP" dirty="0"/>
              <a:t>：技術協力と財政支援を同時に行いましょう。</a:t>
            </a:r>
          </a:p>
          <a:p>
            <a:r>
              <a:rPr lang="ja-JP" altLang="ja-JP" dirty="0"/>
              <a:t>提言</a:t>
            </a:r>
            <a:r>
              <a:rPr lang="en-US" altLang="ja-JP" dirty="0"/>
              <a:t>4</a:t>
            </a:r>
            <a:r>
              <a:rPr lang="ja-JP" altLang="ja-JP" dirty="0"/>
              <a:t>：教育のためのグローバル・パートナーシップ（</a:t>
            </a:r>
            <a:r>
              <a:rPr lang="en-US" altLang="ja-JP" dirty="0"/>
              <a:t>※GPE</a:t>
            </a:r>
            <a:r>
              <a:rPr lang="ja-JP" altLang="ja-JP" dirty="0"/>
              <a:t>基金）にもっと拠出を。</a:t>
            </a:r>
          </a:p>
        </p:txBody>
      </p:sp>
    </p:spTree>
    <p:extLst>
      <p:ext uri="{BB962C8B-B14F-4D97-AF65-F5344CB8AC3E}">
        <p14:creationId xmlns:p14="http://schemas.microsoft.com/office/powerpoint/2010/main" val="30910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b="1" dirty="0"/>
              <a:t>■解説</a:t>
            </a:r>
            <a:endParaRPr lang="en-US" altLang="ja-JP" b="1" dirty="0"/>
          </a:p>
          <a:p>
            <a:r>
              <a:rPr lang="ja-JP" altLang="ja-JP" dirty="0"/>
              <a:t>日本の援助は、経済分野への配分が多く</a:t>
            </a:r>
            <a:r>
              <a:rPr lang="ja-JP" altLang="en-US" dirty="0"/>
              <a:t>、</a:t>
            </a:r>
            <a:r>
              <a:rPr lang="ja-JP" altLang="ja-JP" dirty="0"/>
              <a:t>基礎教育分野への配分が少ない。</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D5BA34C5-D128-4108-8F6B-F18B24DEAE5F}" type="slidenum">
              <a:rPr lang="en-US" altLang="ja-JP" smtClean="0"/>
              <a:pPr>
                <a:defRPr/>
              </a:pPr>
              <a:t>29</a:t>
            </a:fld>
            <a:endParaRPr lang="en-US" altLang="ja-JP"/>
          </a:p>
        </p:txBody>
      </p:sp>
    </p:spTree>
    <p:extLst>
      <p:ext uri="{BB962C8B-B14F-4D97-AF65-F5344CB8AC3E}">
        <p14:creationId xmlns:p14="http://schemas.microsoft.com/office/powerpoint/2010/main" val="3156073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30</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lang="ja-JP" altLang="ja-JP" dirty="0"/>
              <a:t>教育のためのグローバル・パートナーシップ基金（</a:t>
            </a:r>
            <a:r>
              <a:rPr lang="en-US" altLang="ja-JP" dirty="0"/>
              <a:t>GPE</a:t>
            </a:r>
            <a:r>
              <a:rPr lang="ja-JP" altLang="ja-JP" dirty="0"/>
              <a:t>基金）は、すべての子どもが小学校に行けるようになるための不足している資金を支援する国際機関</a:t>
            </a:r>
            <a:r>
              <a:rPr lang="ja-JP" altLang="en-US" dirty="0"/>
              <a:t>です。</a:t>
            </a:r>
            <a:endParaRPr lang="en-US" altLang="ja-JP" dirty="0"/>
          </a:p>
          <a:p>
            <a:pPr defTabSz="918607">
              <a:defRPr/>
            </a:pPr>
            <a:r>
              <a:rPr lang="en-US" altLang="ja-JP" dirty="0"/>
              <a:t>2017</a:t>
            </a:r>
            <a:r>
              <a:rPr lang="ja-JP" altLang="ja-JP" dirty="0"/>
              <a:t>年末までの累計で、</a:t>
            </a:r>
            <a:r>
              <a:rPr lang="en-US" altLang="ja-JP" dirty="0"/>
              <a:t>GPE</a:t>
            </a:r>
            <a:r>
              <a:rPr lang="ja-JP" altLang="ja-JP" dirty="0" err="1"/>
              <a:t>への</a:t>
            </a:r>
            <a:r>
              <a:rPr lang="ja-JP" altLang="ja-JP" dirty="0"/>
              <a:t>拠出額総額に占める</a:t>
            </a:r>
            <a:r>
              <a:rPr lang="ja-JP" altLang="ja-JP" u="sng" dirty="0"/>
              <a:t>日本の拠出額割合はわずか</a:t>
            </a:r>
            <a:r>
              <a:rPr lang="en-US" altLang="ja-JP" u="sng" dirty="0"/>
              <a:t>0.5</a:t>
            </a:r>
            <a:r>
              <a:rPr lang="ja-JP" altLang="ja-JP" u="sng" dirty="0"/>
              <a:t>％</a:t>
            </a:r>
            <a:r>
              <a:rPr lang="ja-JP" altLang="ja-JP" dirty="0"/>
              <a:t>です。</a:t>
            </a:r>
            <a:r>
              <a:rPr lang="en-US" altLang="ja-JP" dirty="0"/>
              <a:t>2018 </a:t>
            </a:r>
            <a:r>
              <a:rPr lang="ja-JP" altLang="ja-JP" dirty="0"/>
              <a:t>年</a:t>
            </a:r>
            <a:r>
              <a:rPr lang="en-US" altLang="ja-JP" dirty="0"/>
              <a:t>2 </a:t>
            </a:r>
            <a:r>
              <a:rPr lang="ja-JP" altLang="ja-JP" dirty="0"/>
              <a:t>月にセネガルで</a:t>
            </a:r>
            <a:r>
              <a:rPr lang="en-US" altLang="ja-JP" dirty="0"/>
              <a:t>GPE </a:t>
            </a:r>
            <a:r>
              <a:rPr lang="ja-JP" altLang="ja-JP" dirty="0"/>
              <a:t>拠出会合が開催されました。年間あたり、欧州委員会は</a:t>
            </a:r>
            <a:r>
              <a:rPr lang="en-US" altLang="ja-JP" dirty="0"/>
              <a:t>440</a:t>
            </a:r>
            <a:r>
              <a:rPr lang="ja-JP" altLang="ja-JP" dirty="0"/>
              <a:t>億円、英国は</a:t>
            </a:r>
            <a:r>
              <a:rPr lang="en-US" altLang="ja-JP" dirty="0"/>
              <a:t>134</a:t>
            </a:r>
            <a:r>
              <a:rPr lang="ja-JP" altLang="ja-JP" dirty="0"/>
              <a:t>億円、フランスは</a:t>
            </a:r>
            <a:r>
              <a:rPr lang="en-US" altLang="ja-JP" dirty="0"/>
              <a:t>95</a:t>
            </a:r>
            <a:r>
              <a:rPr lang="ja-JP" altLang="ja-JP" dirty="0"/>
              <a:t>億円、カナダは</a:t>
            </a:r>
            <a:r>
              <a:rPr lang="en-US" altLang="ja-JP" dirty="0"/>
              <a:t>54</a:t>
            </a:r>
            <a:r>
              <a:rPr lang="ja-JP" altLang="ja-JP" dirty="0"/>
              <a:t>億円と従来の</a:t>
            </a:r>
            <a:r>
              <a:rPr lang="en-US" altLang="ja-JP" dirty="0"/>
              <a:t>2 </a:t>
            </a:r>
            <a:r>
              <a:rPr lang="ja-JP" altLang="ja-JP" dirty="0"/>
              <a:t>倍の拠出増額を表明しましたが、日本は年間わずか約</a:t>
            </a:r>
            <a:r>
              <a:rPr lang="en-US" altLang="ja-JP" dirty="0"/>
              <a:t>3</a:t>
            </a:r>
            <a:r>
              <a:rPr lang="ja-JP" altLang="ja-JP" dirty="0"/>
              <a:t>億円の拠出金表明でした。人口</a:t>
            </a:r>
            <a:r>
              <a:rPr lang="en-US" altLang="ja-JP" dirty="0"/>
              <a:t>476</a:t>
            </a:r>
            <a:r>
              <a:rPr lang="ja-JP" altLang="ja-JP" dirty="0"/>
              <a:t>万人のアイルランドでさえ</a:t>
            </a:r>
            <a:r>
              <a:rPr lang="en-US" altLang="ja-JP" dirty="0"/>
              <a:t>12</a:t>
            </a:r>
            <a:r>
              <a:rPr lang="ja-JP" altLang="ja-JP" dirty="0"/>
              <a:t>億円を拠出します。国際社会からは日本に対して世界第</a:t>
            </a:r>
            <a:r>
              <a:rPr lang="en-US" altLang="ja-JP" dirty="0"/>
              <a:t>3</a:t>
            </a:r>
            <a:r>
              <a:rPr lang="ja-JP" altLang="ja-JP" dirty="0"/>
              <a:t>位の経済規模に見合った貢献が求められています。</a:t>
            </a:r>
          </a:p>
        </p:txBody>
      </p:sp>
    </p:spTree>
    <p:extLst>
      <p:ext uri="{BB962C8B-B14F-4D97-AF65-F5344CB8AC3E}">
        <p14:creationId xmlns:p14="http://schemas.microsoft.com/office/powerpoint/2010/main" val="250347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48FFCFF8-D883-49EE-B8F2-ED92852B6DC4}" type="slidenum">
              <a:rPr lang="en-US" altLang="ja-JP" smtClean="0"/>
              <a:pPr/>
              <a:t>4</a:t>
            </a:fld>
            <a:endParaRPr lang="en-US" altLang="ja-JP"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ja-JP" altLang="en-US" b="1" u="sng" dirty="0" smtClean="0"/>
              <a:t>アクティビティ</a:t>
            </a:r>
            <a:r>
              <a:rPr lang="en-US" altLang="ja-JP" b="1" u="sng" dirty="0" smtClean="0"/>
              <a:t>1</a:t>
            </a:r>
          </a:p>
          <a:p>
            <a:pPr eaLnBrk="1" hangingPunct="1"/>
            <a:endParaRPr lang="en-US" altLang="ja-JP" b="1" u="sng" dirty="0" smtClean="0"/>
          </a:p>
          <a:p>
            <a:pPr eaLnBrk="1" hangingPunct="1"/>
            <a:r>
              <a:rPr lang="ja-JP" altLang="en-US" b="1" dirty="0" smtClean="0"/>
              <a:t>答：</a:t>
            </a:r>
            <a:r>
              <a:rPr lang="en-US" altLang="ja-JP" b="1" dirty="0" smtClean="0"/>
              <a:t>B.  11</a:t>
            </a:r>
            <a:r>
              <a:rPr lang="ja-JP" altLang="en-US" b="1" dirty="0" smtClean="0"/>
              <a:t>人に</a:t>
            </a:r>
            <a:r>
              <a:rPr lang="en-US" altLang="ja-JP" b="1" dirty="0" smtClean="0"/>
              <a:t>1</a:t>
            </a:r>
            <a:r>
              <a:rPr lang="ja-JP" altLang="en-US" b="1" dirty="0" smtClean="0"/>
              <a:t>人</a:t>
            </a:r>
            <a:endParaRPr lang="en-US" altLang="ja-JP" b="1" dirty="0" smtClean="0"/>
          </a:p>
          <a:p>
            <a:r>
              <a:rPr lang="en-US" altLang="ja-JP" dirty="0"/>
              <a:t>11</a:t>
            </a:r>
            <a:r>
              <a:rPr lang="ja-JP" altLang="ja-JP" dirty="0"/>
              <a:t>人に</a:t>
            </a:r>
            <a:r>
              <a:rPr lang="en-US" altLang="ja-JP" dirty="0"/>
              <a:t>1</a:t>
            </a:r>
            <a:r>
              <a:rPr lang="ja-JP" altLang="ja-JP" dirty="0"/>
              <a:t>人（＝およそ</a:t>
            </a:r>
            <a:r>
              <a:rPr lang="en-US" altLang="ja-JP" dirty="0"/>
              <a:t>6,100</a:t>
            </a:r>
            <a:r>
              <a:rPr lang="ja-JP" altLang="ja-JP" dirty="0"/>
              <a:t>万人）の子どもが小学校に通っていません。途上国の人々、政府や国際社会は、教育予算の増加、学費の廃止、教員の質向上などに努め、</a:t>
            </a:r>
            <a:r>
              <a:rPr lang="ja-JP" altLang="ja-JP" u="sng" dirty="0"/>
              <a:t>学校に行けない子どもは</a:t>
            </a:r>
            <a:r>
              <a:rPr lang="en-US" altLang="ja-JP" u="sng" dirty="0"/>
              <a:t>2000</a:t>
            </a:r>
            <a:r>
              <a:rPr lang="ja-JP" altLang="ja-JP" u="sng" dirty="0"/>
              <a:t>年に比べておよそ半分に減少しました</a:t>
            </a:r>
            <a:r>
              <a:rPr lang="ja-JP" altLang="ja-JP" dirty="0"/>
              <a:t>。しかし、この減少のうち</a:t>
            </a:r>
            <a:r>
              <a:rPr lang="en-US" altLang="ja-JP" dirty="0"/>
              <a:t>4</a:t>
            </a:r>
            <a:r>
              <a:rPr lang="ja-JP" altLang="ja-JP" dirty="0"/>
              <a:t>分の</a:t>
            </a:r>
            <a:r>
              <a:rPr lang="en-US" altLang="ja-JP" dirty="0"/>
              <a:t>3</a:t>
            </a:r>
            <a:r>
              <a:rPr lang="ja-JP" altLang="ja-JP" dirty="0"/>
              <a:t>は</a:t>
            </a:r>
            <a:r>
              <a:rPr lang="en-US" altLang="ja-JP" dirty="0"/>
              <a:t>2004</a:t>
            </a:r>
            <a:r>
              <a:rPr lang="ja-JP" altLang="ja-JP" dirty="0"/>
              <a:t>年の間に達成されたものであり、特に金融危機が起こった</a:t>
            </a:r>
            <a:r>
              <a:rPr lang="en-US" altLang="ja-JP" dirty="0"/>
              <a:t>2008</a:t>
            </a:r>
            <a:r>
              <a:rPr lang="ja-JP" altLang="ja-JP" dirty="0"/>
              <a:t>年以降、進展はほとんど見られていません。学校に通えていない子どものうち</a:t>
            </a:r>
            <a:r>
              <a:rPr lang="en-US" altLang="ja-JP" dirty="0"/>
              <a:t>1700</a:t>
            </a:r>
            <a:r>
              <a:rPr lang="ja-JP" altLang="ja-JP" dirty="0"/>
              <a:t>万人の子ども（全世界の小学生年齢の子どもの</a:t>
            </a:r>
            <a:r>
              <a:rPr lang="en-US" altLang="ja-JP" dirty="0"/>
              <a:t>3%</a:t>
            </a:r>
            <a:r>
              <a:rPr lang="ja-JP" altLang="ja-JP" dirty="0"/>
              <a:t>）は今後も就学する見込みがありません。</a:t>
            </a:r>
          </a:p>
        </p:txBody>
      </p:sp>
    </p:spTree>
    <p:extLst>
      <p:ext uri="{BB962C8B-B14F-4D97-AF65-F5344CB8AC3E}">
        <p14:creationId xmlns:p14="http://schemas.microsoft.com/office/powerpoint/2010/main" val="1448818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978133B0-7B9C-4BBF-A686-985735A69E7D}" type="slidenum">
              <a:rPr lang="en-US" altLang="ja-JP" smtClean="0"/>
              <a:pPr/>
              <a:t>31</a:t>
            </a:fld>
            <a:endParaRPr lang="en-US" altLang="ja-JP"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ja-JP" altLang="en-US" b="1" u="sng" dirty="0" smtClean="0"/>
              <a:t>アクティビティ</a:t>
            </a:r>
            <a:r>
              <a:rPr lang="en-US" altLang="ja-JP" b="1" u="sng" dirty="0" smtClean="0"/>
              <a:t>7</a:t>
            </a:r>
          </a:p>
          <a:p>
            <a:pPr eaLnBrk="1" hangingPunct="1"/>
            <a:endParaRPr lang="en-US" altLang="ja-JP" b="0" dirty="0" smtClean="0"/>
          </a:p>
          <a:p>
            <a:pPr eaLnBrk="1" hangingPunct="1"/>
            <a:r>
              <a:rPr lang="en-US" altLang="ja-JP" b="1" dirty="0" smtClean="0"/>
              <a:t>■</a:t>
            </a:r>
            <a:r>
              <a:rPr lang="ja-JP" altLang="en-US" b="1" dirty="0" smtClean="0"/>
              <a:t>準備するもの</a:t>
            </a:r>
          </a:p>
          <a:p>
            <a:pPr eaLnBrk="1" hangingPunct="1"/>
            <a:r>
              <a:rPr lang="ja-JP" altLang="en-US" b="0" dirty="0" smtClean="0"/>
              <a:t> ダイヤモンド・ランキングのワークシート（</a:t>
            </a:r>
            <a:r>
              <a:rPr lang="en-US" altLang="ja-JP" b="0" dirty="0" smtClean="0"/>
              <a:t>1</a:t>
            </a:r>
            <a:r>
              <a:rPr lang="ja-JP" altLang="en-US" b="0" dirty="0" smtClean="0"/>
              <a:t>人</a:t>
            </a:r>
            <a:r>
              <a:rPr lang="en-US" altLang="ja-JP" b="0" dirty="0" smtClean="0"/>
              <a:t>1</a:t>
            </a:r>
            <a:r>
              <a:rPr lang="ja-JP" altLang="en-US" b="0" dirty="0" smtClean="0"/>
              <a:t>枚／</a:t>
            </a:r>
            <a:r>
              <a:rPr lang="en-US" altLang="ja-JP" b="0" dirty="0" smtClean="0"/>
              <a:t>52</a:t>
            </a:r>
            <a:r>
              <a:rPr lang="ja-JP" altLang="en-US" b="0" dirty="0" smtClean="0"/>
              <a:t>頁掲載）</a:t>
            </a:r>
          </a:p>
          <a:p>
            <a:pPr eaLnBrk="1" hangingPunct="1"/>
            <a:r>
              <a:rPr lang="ja-JP" altLang="en-US" b="0" dirty="0" smtClean="0"/>
              <a:t> 首相・外務大臣への手紙（小グループに</a:t>
            </a:r>
            <a:r>
              <a:rPr lang="en-US" altLang="ja-JP" b="0" dirty="0" smtClean="0"/>
              <a:t>1</a:t>
            </a:r>
            <a:r>
              <a:rPr lang="ja-JP" altLang="en-US" b="0" dirty="0" smtClean="0"/>
              <a:t>枚／</a:t>
            </a:r>
            <a:r>
              <a:rPr lang="en-US" altLang="ja-JP" b="0" dirty="0" smtClean="0"/>
              <a:t>53</a:t>
            </a:r>
            <a:r>
              <a:rPr lang="ja-JP" altLang="en-US" b="0" dirty="0" smtClean="0"/>
              <a:t>頁掲載）</a:t>
            </a:r>
          </a:p>
          <a:p>
            <a:pPr eaLnBrk="1" hangingPunct="1"/>
            <a:endParaRPr lang="ja-JP" altLang="en-US" b="0" dirty="0" smtClean="0"/>
          </a:p>
          <a:p>
            <a:pPr eaLnBrk="1" hangingPunct="1"/>
            <a:r>
              <a:rPr lang="ja-JP" altLang="en-US" b="1" dirty="0" smtClean="0"/>
              <a:t>■ ねらい</a:t>
            </a:r>
          </a:p>
          <a:p>
            <a:pPr lvl="0"/>
            <a:r>
              <a:rPr lang="ja-JP" altLang="ja-JP" dirty="0"/>
              <a:t>子どもたちが自分の意見を表現し、提案をすることで「子ども参加」の実践の一歩とする。</a:t>
            </a:r>
          </a:p>
          <a:p>
            <a:pPr lvl="0"/>
            <a:r>
              <a:rPr lang="ja-JP" altLang="ja-JP" dirty="0"/>
              <a:t>実際に日本政府に届くメッセージを書いてみることで「政策提言」を体験する。</a:t>
            </a:r>
          </a:p>
          <a:p>
            <a:pPr lvl="0"/>
            <a:r>
              <a:rPr lang="ja-JP" altLang="ja-JP" dirty="0"/>
              <a:t>世界中の子どもが教育を受けられるようにするには、子どもも含めた世界中の人々の協力が必要であることを知る。</a:t>
            </a:r>
          </a:p>
          <a:p>
            <a:r>
              <a:rPr lang="en-US" altLang="ja-JP" dirty="0"/>
              <a:t> </a:t>
            </a:r>
            <a:endParaRPr lang="ja-JP" altLang="ja-JP" dirty="0"/>
          </a:p>
          <a:p>
            <a:pPr lvl="0"/>
            <a:r>
              <a:rPr lang="ja-JP" altLang="en-US" b="1" dirty="0"/>
              <a:t>■</a:t>
            </a:r>
            <a:r>
              <a:rPr lang="ja-JP" altLang="ja-JP" b="1" dirty="0"/>
              <a:t>すすめ方</a:t>
            </a:r>
          </a:p>
          <a:p>
            <a:pPr lvl="0"/>
            <a:r>
              <a:rPr lang="ja-JP" altLang="ja-JP" dirty="0"/>
              <a:t>問いかけ：全体に以下の情報提供と問いかけをする。</a:t>
            </a:r>
          </a:p>
          <a:p>
            <a:r>
              <a:rPr lang="ja-JP" altLang="ja-JP" dirty="0"/>
              <a:t>「世界中を見渡すと、</a:t>
            </a:r>
            <a:r>
              <a:rPr lang="en-US" altLang="ja-JP" dirty="0"/>
              <a:t>6,100</a:t>
            </a:r>
            <a:r>
              <a:rPr lang="ja-JP" altLang="ja-JP" dirty="0"/>
              <a:t>万人の子どもが学校に通っていません。世界中の子どもが学校に通えるようになるために、どんなことができるでしょうか？」</a:t>
            </a:r>
          </a:p>
          <a:p>
            <a:pPr lvl="0"/>
            <a:r>
              <a:rPr lang="ja-JP" altLang="ja-JP" dirty="0"/>
              <a:t>ダイヤモンド・ランキング：ダイヤモンド・ランキングのワークシートを</a:t>
            </a:r>
            <a:r>
              <a:rPr lang="en-US" altLang="ja-JP" dirty="0"/>
              <a:t>1</a:t>
            </a:r>
            <a:r>
              <a:rPr lang="ja-JP" altLang="ja-JP" dirty="0"/>
              <a:t>人</a:t>
            </a:r>
            <a:r>
              <a:rPr lang="en-US" altLang="ja-JP" dirty="0"/>
              <a:t>1</a:t>
            </a:r>
            <a:r>
              <a:rPr lang="ja-JP" altLang="ja-JP" dirty="0"/>
              <a:t>枚配付し、個人で作業する。次に、</a:t>
            </a:r>
            <a:r>
              <a:rPr lang="en-US" altLang="ja-JP" dirty="0"/>
              <a:t>4</a:t>
            </a:r>
            <a:r>
              <a:rPr lang="ja-JP" altLang="ja-JP" dirty="0"/>
              <a:t>～</a:t>
            </a:r>
            <a:r>
              <a:rPr lang="en-US" altLang="ja-JP" dirty="0"/>
              <a:t>6</a:t>
            </a:r>
            <a:r>
              <a:rPr lang="ja-JP" altLang="ja-JP" dirty="0"/>
              <a:t>人の小グループでシートを見せ合い、理由を発表する。質問などがあれば互いに質問しあっても良い。その際、「このワークシートには正解や間違いはないので、よく聞き合うことを大切にしよう」と声かけする。</a:t>
            </a:r>
          </a:p>
          <a:p>
            <a:pPr lvl="0"/>
            <a:r>
              <a:rPr lang="ja-JP" altLang="ja-JP" dirty="0"/>
              <a:t>政策提言：小グループで「ダイヤモンド・ランキング」のワークシートや意見交換をもとに、「首相・外務大臣への手紙」を書く。</a:t>
            </a:r>
          </a:p>
          <a:p>
            <a:pPr lvl="0"/>
            <a:r>
              <a:rPr lang="ja-JP" altLang="ja-JP" dirty="0"/>
              <a:t>全体共有：全体で共有する。</a:t>
            </a:r>
            <a:endParaRPr lang="en-US" altLang="ja-JP" dirty="0"/>
          </a:p>
          <a:p>
            <a:pPr lvl="0"/>
            <a:endParaRPr lang="en-US" altLang="ja-JP" dirty="0"/>
          </a:p>
          <a:p>
            <a:pPr lvl="0"/>
            <a:r>
              <a:rPr lang="ja-JP" altLang="en-US" b="1" dirty="0"/>
              <a:t>■発展</a:t>
            </a:r>
            <a:endParaRPr lang="en-US" altLang="ja-JP" b="1" dirty="0"/>
          </a:p>
          <a:p>
            <a:pPr defTabSz="918607">
              <a:defRPr/>
            </a:pPr>
            <a:r>
              <a:rPr lang="ja-JP" altLang="ja-JP" dirty="0"/>
              <a:t>「</a:t>
            </a:r>
            <a:r>
              <a:rPr lang="en-US" altLang="ja-JP" dirty="0"/>
              <a:t>A</a:t>
            </a:r>
            <a:r>
              <a:rPr lang="ja-JP" altLang="ja-JP" dirty="0"/>
              <a:t>」を選んだ人は「</a:t>
            </a:r>
            <a:r>
              <a:rPr lang="ja-JP" altLang="en-US" dirty="0"/>
              <a:t>アクティビティ</a:t>
            </a:r>
            <a:r>
              <a:rPr lang="en-US" altLang="ja-JP" dirty="0"/>
              <a:t>8:</a:t>
            </a:r>
            <a:r>
              <a:rPr lang="ja-JP" altLang="ja-JP" dirty="0"/>
              <a:t>首相・外務大臣に手紙を書こう」に取り組む、「</a:t>
            </a:r>
            <a:r>
              <a:rPr lang="en-US" altLang="ja-JP" dirty="0"/>
              <a:t>B</a:t>
            </a:r>
            <a:r>
              <a:rPr lang="ja-JP" altLang="ja-JP" dirty="0"/>
              <a:t>」を選んだ人は実際にどんな</a:t>
            </a:r>
            <a:r>
              <a:rPr lang="en-US" altLang="ja-JP" dirty="0"/>
              <a:t>NGO</a:t>
            </a:r>
            <a:r>
              <a:rPr lang="ja-JP" altLang="ja-JP" dirty="0"/>
              <a:t>があるのか調べてみる、「</a:t>
            </a:r>
            <a:r>
              <a:rPr lang="en-US" altLang="ja-JP" dirty="0"/>
              <a:t>I</a:t>
            </a:r>
            <a:r>
              <a:rPr lang="ja-JP" altLang="ja-JP" dirty="0"/>
              <a:t>」を選んだ人は投稿記事を書いてみるなど、実際の行動につなげたい。</a:t>
            </a:r>
          </a:p>
          <a:p>
            <a:pPr eaLnBrk="1" hangingPunct="1"/>
            <a:endParaRPr lang="en-US" altLang="ja-JP" b="0" dirty="0" smtClean="0"/>
          </a:p>
        </p:txBody>
      </p:sp>
    </p:spTree>
    <p:extLst>
      <p:ext uri="{BB962C8B-B14F-4D97-AF65-F5344CB8AC3E}">
        <p14:creationId xmlns:p14="http://schemas.microsoft.com/office/powerpoint/2010/main" val="3451934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D5BA34C5-D128-4108-8F6B-F18B24DEAE5F}" type="slidenum">
              <a:rPr lang="en-US" altLang="ja-JP" smtClean="0"/>
              <a:pPr>
                <a:defRPr/>
              </a:pPr>
              <a:t>32</a:t>
            </a:fld>
            <a:endParaRPr lang="en-US" altLang="ja-JP"/>
          </a:p>
        </p:txBody>
      </p:sp>
    </p:spTree>
    <p:extLst>
      <p:ext uri="{BB962C8B-B14F-4D97-AF65-F5344CB8AC3E}">
        <p14:creationId xmlns:p14="http://schemas.microsoft.com/office/powerpoint/2010/main" val="1184421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D4E2AEAB-7E5F-42D7-B256-3F5CF4DF7DDC}" type="slidenum">
              <a:rPr lang="en-US" altLang="ja-JP" smtClean="0"/>
              <a:pPr/>
              <a:t>5</a:t>
            </a:fld>
            <a:endParaRPr lang="en-US" altLang="ja-JP"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ja-JP" altLang="en-US" b="1" dirty="0" smtClean="0"/>
              <a:t>答：全部正解</a:t>
            </a:r>
            <a:endParaRPr lang="en-US" altLang="ja-JP" b="1" dirty="0" smtClean="0"/>
          </a:p>
          <a:p>
            <a:pPr eaLnBrk="1" hangingPunct="1"/>
            <a:r>
              <a:rPr lang="ja-JP" altLang="en-US" dirty="0"/>
              <a:t>すべて正解です。これらの背景には、教育への無理解や、女の子や障害のある子ども（</a:t>
            </a:r>
            <a:r>
              <a:rPr lang="ja-JP" altLang="en-US"/>
              <a:t>障害児）など</a:t>
            </a:r>
            <a:r>
              <a:rPr lang="ja-JP" altLang="en-US" dirty="0"/>
              <a:t>社会的弱者への差別、児童労働といった、さまざまな問題があります。特に女の子の場合には、学校や通学路が安全でないこと、水くみなどの家事労働の負担、学校に男女別のトイレや安全な飲料水がないこと、女子教員の不足などの理由が加わります。特</a:t>
            </a:r>
            <a:r>
              <a:rPr lang="ja-JP" altLang="en-US" u="sng" dirty="0"/>
              <a:t>に、小学校に通っていない世界の子どもの半数は、紛争地域に住んでおり、その割合は</a:t>
            </a:r>
            <a:r>
              <a:rPr lang="en-US" altLang="ja-JP" u="sng" dirty="0"/>
              <a:t>2008</a:t>
            </a:r>
            <a:r>
              <a:rPr lang="ja-JP" altLang="en-US" u="sng" dirty="0"/>
              <a:t>年から上昇しています。</a:t>
            </a:r>
            <a:r>
              <a:rPr lang="en-US" altLang="ja-JP" dirty="0"/>
              <a:t>2005</a:t>
            </a:r>
            <a:r>
              <a:rPr lang="ja-JP" altLang="en-US" dirty="0"/>
              <a:t>年～</a:t>
            </a:r>
            <a:r>
              <a:rPr lang="en-US" altLang="ja-JP" dirty="0"/>
              <a:t>2015</a:t>
            </a:r>
            <a:r>
              <a:rPr lang="ja-JP" altLang="en-US" dirty="0"/>
              <a:t>年の間に、少なくとも</a:t>
            </a:r>
            <a:r>
              <a:rPr lang="en-US" altLang="ja-JP" dirty="0"/>
              <a:t>26</a:t>
            </a:r>
            <a:r>
              <a:rPr lang="ja-JP" altLang="en-US" dirty="0"/>
              <a:t>か国において、学校や教育機関が軍事目的で利用されてきました。たとえばシリアでは、</a:t>
            </a:r>
            <a:r>
              <a:rPr lang="en-US" altLang="ja-JP" u="sng" dirty="0"/>
              <a:t>2016</a:t>
            </a:r>
            <a:r>
              <a:rPr lang="ja-JP" altLang="en-US" u="sng" dirty="0"/>
              <a:t>年までに</a:t>
            </a:r>
            <a:r>
              <a:rPr lang="en-US" altLang="ja-JP" u="sng" dirty="0"/>
              <a:t>4</a:t>
            </a:r>
            <a:r>
              <a:rPr lang="ja-JP" altLang="en-US" u="sng" dirty="0"/>
              <a:t>分の</a:t>
            </a:r>
            <a:r>
              <a:rPr lang="en-US" altLang="ja-JP" u="sng" dirty="0"/>
              <a:t>1</a:t>
            </a:r>
            <a:r>
              <a:rPr lang="ja-JP" altLang="en-US" u="sng" dirty="0"/>
              <a:t>以上の学校がなくなってしまいました。</a:t>
            </a:r>
            <a:r>
              <a:rPr lang="en-US" altLang="ja-JP" dirty="0"/>
              <a:t>6,000</a:t>
            </a:r>
            <a:r>
              <a:rPr lang="ja-JP" altLang="en-US" dirty="0"/>
              <a:t>以上の学校が破壊されたり、戦闘のために利用されたり、難民・避難民の家族の避難所として使うために閉鎖せざる得なくなったのです。 </a:t>
            </a:r>
            <a:endParaRPr lang="ja-JP" altLang="en-US" dirty="0" smtClean="0"/>
          </a:p>
        </p:txBody>
      </p:sp>
    </p:spTree>
    <p:extLst>
      <p:ext uri="{BB962C8B-B14F-4D97-AF65-F5344CB8AC3E}">
        <p14:creationId xmlns:p14="http://schemas.microsoft.com/office/powerpoint/2010/main" val="2304072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2BB1E415-D75B-4F7A-8E4F-C591C31854D3}" type="slidenum">
              <a:rPr lang="en-US" altLang="ja-JP" smtClean="0"/>
              <a:pPr/>
              <a:t>6</a:t>
            </a:fld>
            <a:endParaRPr lang="en-US" altLang="ja-JP"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ja-JP" altLang="en-US" b="1" dirty="0" smtClean="0"/>
              <a:t>答：Ｂ</a:t>
            </a:r>
            <a:r>
              <a:rPr lang="en-US" altLang="ja-JP" b="1" dirty="0" smtClean="0"/>
              <a:t>  4</a:t>
            </a:r>
            <a:r>
              <a:rPr lang="ja-JP" altLang="en-US" b="1" dirty="0" smtClean="0"/>
              <a:t>人に</a:t>
            </a:r>
            <a:r>
              <a:rPr lang="en-US" altLang="ja-JP" b="1" dirty="0" smtClean="0"/>
              <a:t>1</a:t>
            </a:r>
            <a:r>
              <a:rPr lang="ja-JP" altLang="en-US" b="1" dirty="0" smtClean="0"/>
              <a:t>人</a:t>
            </a:r>
            <a:endParaRPr lang="en-US" altLang="ja-JP" b="1" dirty="0" smtClean="0"/>
          </a:p>
          <a:p>
            <a:pPr defTabSz="918607" eaLnBrk="1" hangingPunct="1">
              <a:defRPr/>
            </a:pPr>
            <a:r>
              <a:rPr lang="ja-JP" altLang="ja-JP" dirty="0"/>
              <a:t>途上国の人々・政府や国際社会の努力で小学校の就学率は男女ともに大きく改善しました。しかし、一旦は入学できたとしても、貧困、家事労働や家族・地域の理解不足などから、小学校や中学校を中途退学せざるを得ない子どもたちがたくさんいます。特に、低所得国では</a:t>
            </a:r>
            <a:r>
              <a:rPr lang="en-US" altLang="ja-JP" u="sng" dirty="0"/>
              <a:t>2</a:t>
            </a:r>
            <a:r>
              <a:rPr lang="ja-JP" altLang="ja-JP" u="sng" dirty="0"/>
              <a:t>人に</a:t>
            </a:r>
            <a:r>
              <a:rPr lang="en-US" altLang="ja-JP" u="sng" dirty="0"/>
              <a:t>1</a:t>
            </a:r>
            <a:r>
              <a:rPr lang="ja-JP" altLang="ja-JP" u="sng" dirty="0"/>
              <a:t>人が小学校を、</a:t>
            </a:r>
            <a:r>
              <a:rPr lang="en-US" altLang="ja-JP" u="sng" dirty="0"/>
              <a:t>4</a:t>
            </a:r>
            <a:r>
              <a:rPr lang="ja-JP" altLang="ja-JP" u="sng" dirty="0"/>
              <a:t>人に</a:t>
            </a:r>
            <a:r>
              <a:rPr lang="en-US" altLang="ja-JP" u="sng" dirty="0"/>
              <a:t>3</a:t>
            </a:r>
            <a:r>
              <a:rPr lang="ja-JP" altLang="ja-JP" u="sng" dirty="0"/>
              <a:t>人が中学校を中途退学</a:t>
            </a:r>
            <a:r>
              <a:rPr lang="ja-JP" altLang="ja-JP" dirty="0"/>
              <a:t>しています。また、教育の「質」も課題となっており、学校に通っているかどうかに関わらず、小学生を卒業する年齢までに、</a:t>
            </a:r>
            <a:r>
              <a:rPr lang="ja-JP" altLang="ja-JP" u="sng" dirty="0"/>
              <a:t>半分以上の子どもたちが基礎的な学力を身につけられていません。</a:t>
            </a:r>
            <a:endParaRPr lang="ja-JP" altLang="en-US" u="sng" dirty="0" smtClean="0"/>
          </a:p>
        </p:txBody>
      </p:sp>
    </p:spTree>
    <p:extLst>
      <p:ext uri="{BB962C8B-B14F-4D97-AF65-F5344CB8AC3E}">
        <p14:creationId xmlns:p14="http://schemas.microsoft.com/office/powerpoint/2010/main" val="3708563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6E35CEBB-8D90-40D4-A2F2-7FAA9AC840D0}" type="slidenum">
              <a:rPr lang="en-US" altLang="ja-JP" smtClean="0"/>
              <a:pPr/>
              <a:t>7</a:t>
            </a:fld>
            <a:endParaRPr lang="en-US" altLang="ja-JP"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ja-JP" altLang="en-US" b="1" dirty="0" smtClean="0"/>
              <a:t>答：Ｄ</a:t>
            </a:r>
            <a:r>
              <a:rPr lang="en-US" altLang="ja-JP" b="1" dirty="0" smtClean="0"/>
              <a:t>.  340</a:t>
            </a:r>
            <a:r>
              <a:rPr lang="ja-JP" altLang="en-US" b="1" dirty="0" smtClean="0"/>
              <a:t>万人</a:t>
            </a:r>
            <a:endParaRPr lang="en-US" altLang="ja-JP" b="1" dirty="0" smtClean="0"/>
          </a:p>
          <a:p>
            <a:r>
              <a:rPr lang="ja-JP" altLang="ja-JP" dirty="0"/>
              <a:t>教育の「質」の改善は、先生（教員）にかかっています。しかし、途上国では適切な訓練を受けた教員が足りなかったり、教員への給料が不十分であったりという状況にあります。同時に、教員の質も問題となっています。特にサハラ以南アフリカ地域で</a:t>
            </a:r>
            <a:r>
              <a:rPr lang="ja-JP" altLang="ja-JP"/>
              <a:t>は</a:t>
            </a:r>
            <a:r>
              <a:rPr lang="ja-JP" altLang="en-US"/>
              <a:t>、</a:t>
            </a:r>
            <a:r>
              <a:rPr lang="en-US" altLang="ja-JP" u="sng"/>
              <a:t>38</a:t>
            </a:r>
            <a:r>
              <a:rPr lang="ja-JP" altLang="en-US" u="sng" dirty="0"/>
              <a:t>％もの先生が教員訓練を受けていないのです。</a:t>
            </a:r>
            <a:endParaRPr lang="ja-JP" altLang="ja-JP" u="sng" dirty="0"/>
          </a:p>
        </p:txBody>
      </p:sp>
    </p:spTree>
    <p:extLst>
      <p:ext uri="{BB962C8B-B14F-4D97-AF65-F5344CB8AC3E}">
        <p14:creationId xmlns:p14="http://schemas.microsoft.com/office/powerpoint/2010/main" val="2191608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35D70752-A742-458A-A82A-46EE1FD9BE3D}" type="slidenum">
              <a:rPr lang="en-US" altLang="ja-JP" smtClean="0"/>
              <a:pPr/>
              <a:t>8</a:t>
            </a:fld>
            <a:endParaRPr lang="en-US" altLang="ja-JP"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ja-JP" altLang="en-US" sz="1400" b="1" dirty="0"/>
              <a:t>答：</a:t>
            </a:r>
            <a:r>
              <a:rPr lang="en-US" altLang="ja-JP" sz="1400" b="1" dirty="0"/>
              <a:t>B.  7</a:t>
            </a:r>
            <a:r>
              <a:rPr lang="ja-JP" altLang="en-US" sz="1400" b="1" dirty="0"/>
              <a:t>人に</a:t>
            </a:r>
            <a:r>
              <a:rPr lang="en-US" altLang="ja-JP" sz="1400" b="1" dirty="0"/>
              <a:t>1</a:t>
            </a:r>
            <a:r>
              <a:rPr lang="ja-JP" altLang="en-US" sz="1400" b="1" dirty="0"/>
              <a:t>人</a:t>
            </a:r>
            <a:endParaRPr lang="en-US" altLang="ja-JP" sz="1400" b="1" dirty="0"/>
          </a:p>
          <a:p>
            <a:r>
              <a:rPr lang="ja-JP" altLang="ja-JP" dirty="0"/>
              <a:t>　世界の大人（約</a:t>
            </a:r>
            <a:r>
              <a:rPr lang="en-US" altLang="ja-JP" dirty="0"/>
              <a:t>54</a:t>
            </a:r>
            <a:r>
              <a:rPr lang="ja-JP" altLang="ja-JP" dirty="0"/>
              <a:t>億人）の</a:t>
            </a:r>
            <a:r>
              <a:rPr lang="en-US" altLang="ja-JP" dirty="0"/>
              <a:t>7</a:t>
            </a:r>
            <a:r>
              <a:rPr lang="ja-JP" altLang="ja-JP" dirty="0"/>
              <a:t>人に</a:t>
            </a:r>
            <a:r>
              <a:rPr lang="en-US" altLang="ja-JP" dirty="0"/>
              <a:t>1</a:t>
            </a:r>
            <a:r>
              <a:rPr lang="ja-JP" altLang="ja-JP" dirty="0"/>
              <a:t>人にあたる</a:t>
            </a:r>
            <a:r>
              <a:rPr lang="en-US" altLang="ja-JP" dirty="0"/>
              <a:t>7</a:t>
            </a:r>
            <a:r>
              <a:rPr lang="ja-JP" altLang="ja-JP" dirty="0"/>
              <a:t>億</a:t>
            </a:r>
            <a:r>
              <a:rPr lang="en-US" altLang="ja-JP" dirty="0"/>
              <a:t>5,000</a:t>
            </a:r>
            <a:r>
              <a:rPr lang="ja-JP" altLang="ja-JP" dirty="0"/>
              <a:t>万人の人々は読み書きができません。そして、その</a:t>
            </a:r>
            <a:r>
              <a:rPr lang="en-US" altLang="ja-JP" u="sng" dirty="0"/>
              <a:t>3</a:t>
            </a:r>
            <a:r>
              <a:rPr lang="ja-JP" altLang="ja-JP" u="sng" dirty="0"/>
              <a:t>分の</a:t>
            </a:r>
            <a:r>
              <a:rPr lang="en-US" altLang="ja-JP" u="sng" dirty="0"/>
              <a:t>2</a:t>
            </a:r>
            <a:r>
              <a:rPr lang="ja-JP" altLang="ja-JP" u="sng" dirty="0"/>
              <a:t>は女性</a:t>
            </a:r>
            <a:r>
              <a:rPr lang="ja-JP" altLang="ja-JP" dirty="0"/>
              <a:t>です。読み書きができないと、必要な情報を手に入れられないことで様々な不利益を被るばかりでなく、自分の意思や要求を書面で伝えられず、社会的な権利が大幅に制約されます。</a:t>
            </a:r>
          </a:p>
        </p:txBody>
      </p:sp>
    </p:spTree>
    <p:extLst>
      <p:ext uri="{BB962C8B-B14F-4D97-AF65-F5344CB8AC3E}">
        <p14:creationId xmlns:p14="http://schemas.microsoft.com/office/powerpoint/2010/main" val="860689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8106C80F-D488-4B0D-94AA-31EF48BC5A55}" type="slidenum">
              <a:rPr lang="en-US" altLang="ja-JP" smtClean="0"/>
              <a:pPr/>
              <a:t>9</a:t>
            </a:fld>
            <a:endParaRPr lang="en-US" altLang="ja-JP"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spcBef>
                <a:spcPct val="50000"/>
              </a:spcBef>
            </a:pPr>
            <a:r>
              <a:rPr lang="ja-JP" altLang="en-US" sz="1000" b="1" u="sng" dirty="0">
                <a:solidFill>
                  <a:schemeClr val="bg2"/>
                </a:solidFill>
              </a:rPr>
              <a:t>アクティビティ</a:t>
            </a:r>
            <a:r>
              <a:rPr lang="en-US" altLang="ja-JP" sz="1000" b="1" u="sng" dirty="0">
                <a:solidFill>
                  <a:schemeClr val="bg2"/>
                </a:solidFill>
              </a:rPr>
              <a:t>2</a:t>
            </a:r>
          </a:p>
          <a:p>
            <a:pPr eaLnBrk="1" hangingPunct="1">
              <a:lnSpc>
                <a:spcPct val="80000"/>
              </a:lnSpc>
            </a:pPr>
            <a:endParaRPr lang="en-US" altLang="ja-JP" sz="1000" u="sng" dirty="0"/>
          </a:p>
          <a:p>
            <a:pPr eaLnBrk="1" hangingPunct="1">
              <a:lnSpc>
                <a:spcPct val="80000"/>
              </a:lnSpc>
            </a:pPr>
            <a:r>
              <a:rPr lang="en-US" altLang="ja-JP" sz="1000" b="1" dirty="0"/>
              <a:t>■</a:t>
            </a:r>
            <a:r>
              <a:rPr lang="ja-JP" altLang="en-US" sz="1000" b="1" dirty="0"/>
              <a:t>導入</a:t>
            </a:r>
          </a:p>
          <a:p>
            <a:pPr eaLnBrk="1" hangingPunct="1">
              <a:lnSpc>
                <a:spcPct val="80000"/>
              </a:lnSpc>
            </a:pPr>
            <a:r>
              <a:rPr lang="ja-JP" altLang="en-US" sz="1000" dirty="0"/>
              <a:t>「先ほどのクイズで、世界では</a:t>
            </a:r>
            <a:r>
              <a:rPr lang="en-US" altLang="ja-JP" sz="1000" dirty="0"/>
              <a:t>7</a:t>
            </a:r>
            <a:r>
              <a:rPr lang="ja-JP" altLang="en-US" sz="1000" dirty="0"/>
              <a:t>人に</a:t>
            </a:r>
            <a:r>
              <a:rPr lang="en-US" altLang="ja-JP" sz="1000" dirty="0"/>
              <a:t>1</a:t>
            </a:r>
            <a:r>
              <a:rPr lang="ja-JP" altLang="en-US" sz="1000" dirty="0"/>
              <a:t>人の大人が文字の読み書きができないということを知りましたが、文字の読み書きができないと、どんなことがあるでしょう？」など、問いかけの言葉ではじめる。</a:t>
            </a:r>
          </a:p>
          <a:p>
            <a:pPr eaLnBrk="1" hangingPunct="1">
              <a:lnSpc>
                <a:spcPct val="80000"/>
              </a:lnSpc>
            </a:pPr>
            <a:endParaRPr lang="ja-JP" altLang="en-US" sz="1000" dirty="0"/>
          </a:p>
          <a:p>
            <a:pPr eaLnBrk="1" hangingPunct="1">
              <a:lnSpc>
                <a:spcPct val="80000"/>
              </a:lnSpc>
            </a:pPr>
            <a:r>
              <a:rPr lang="ja-JP" altLang="en-US" sz="1000" b="1" dirty="0"/>
              <a:t>■すすめ方</a:t>
            </a:r>
            <a:r>
              <a:rPr lang="en-US" altLang="ja-JP" sz="1000" b="1" dirty="0"/>
              <a:t>1</a:t>
            </a:r>
            <a:r>
              <a:rPr lang="ja-JP" altLang="en-US" sz="1000" b="1" dirty="0"/>
              <a:t>＜小中学生対象の場合～薬瓶を選ぶ＞</a:t>
            </a:r>
          </a:p>
          <a:p>
            <a:pPr lvl="0"/>
            <a:r>
              <a:rPr lang="ja-JP" altLang="ja-JP" dirty="0"/>
              <a:t>準備：塩水、砂糖水、普通の水を入れたペットボトルまたはコップをそれぞれご用意ください。下のラベルを切り、塩水には</a:t>
            </a:r>
            <a:r>
              <a:rPr lang="en-US" altLang="ja-JP" dirty="0"/>
              <a:t>A</a:t>
            </a:r>
            <a:r>
              <a:rPr lang="ja-JP" altLang="ja-JP" dirty="0"/>
              <a:t>のラベル「毒（ネズミ用）」、砂糖水には</a:t>
            </a:r>
            <a:r>
              <a:rPr lang="en-US" altLang="ja-JP" dirty="0"/>
              <a:t>B </a:t>
            </a:r>
            <a:r>
              <a:rPr lang="ja-JP" altLang="ja-JP" dirty="0"/>
              <a:t>のラベル「熱冷まし」、普通の水には</a:t>
            </a:r>
            <a:r>
              <a:rPr lang="en-US" altLang="ja-JP" dirty="0"/>
              <a:t>C</a:t>
            </a:r>
            <a:r>
              <a:rPr lang="ja-JP" altLang="ja-JP" dirty="0"/>
              <a:t>のラベル「栄養」を貼ります。</a:t>
            </a:r>
          </a:p>
          <a:p>
            <a:pPr lvl="0"/>
            <a:r>
              <a:rPr lang="ja-JP" altLang="ja-JP" dirty="0"/>
              <a:t>ストーリーを読む：全体に向け、進行役は以下のストーリーを音読する。</a:t>
            </a:r>
          </a:p>
          <a:p>
            <a:pPr lvl="0"/>
            <a:r>
              <a:rPr lang="ja-JP" altLang="ja-JP" dirty="0"/>
              <a:t>ボトルを選ぶ：グループまたは個人で、どのペットボトルの水を飲むか選んでもらう。挙手などで、どのボトルを選んだのか、なぜそのボトルを選んだのかを全体で共有する。それぞれの選択肢の中から</a:t>
            </a:r>
            <a:r>
              <a:rPr lang="en-US" altLang="ja-JP" dirty="0"/>
              <a:t>1</a:t>
            </a:r>
            <a:r>
              <a:rPr lang="ja-JP" altLang="ja-JP" dirty="0"/>
              <a:t>人ずつ代表者に前に出てきてもらい、実際に水を飲んでもらった後、それぞれのラベルの意味を伝える。</a:t>
            </a:r>
          </a:p>
          <a:p>
            <a:r>
              <a:rPr lang="ja-JP" altLang="ja-JP" dirty="0"/>
              <a:t>ふりかえり： ボトルを選んだ時、ラベルの意味を知った時、どんな気持ちがしたか全体で共有する。</a:t>
            </a:r>
          </a:p>
          <a:p>
            <a:pPr eaLnBrk="1" hangingPunct="1">
              <a:lnSpc>
                <a:spcPct val="80000"/>
              </a:lnSpc>
            </a:pPr>
            <a:endParaRPr lang="ja-JP" altLang="en-US" sz="1000" dirty="0"/>
          </a:p>
          <a:p>
            <a:pPr eaLnBrk="1" hangingPunct="1">
              <a:lnSpc>
                <a:spcPct val="80000"/>
              </a:lnSpc>
            </a:pPr>
            <a:r>
              <a:rPr lang="ja-JP" altLang="en-US" sz="1000" b="1" dirty="0"/>
              <a:t>◆ストーリー◆</a:t>
            </a:r>
          </a:p>
          <a:p>
            <a:r>
              <a:rPr lang="ja-JP" altLang="ja-JP" dirty="0"/>
              <a:t>あなたのお母さんが高熱を出して苦しんでいます。でもこの村にお医者さんはいません。医者のいる町には、山道を１日歩いた上にバスに</a:t>
            </a:r>
            <a:r>
              <a:rPr lang="en-US" altLang="ja-JP" dirty="0"/>
              <a:t>7 </a:t>
            </a:r>
            <a:r>
              <a:rPr lang="ja-JP" altLang="ja-JP" dirty="0"/>
              <a:t>時間も乗らなければたどりつけません。村では学校の先生の家に薬が少し置いてあり、困ったときには先生から薬をわけてもらっています。先生の家を訪ねてみると先生は町まで出かけていて留守でした。戸棚には薬のビンがいくつかありますが、先生以外はビンの文字を読めません。いつも熱の出たときに使う薬と同じようなビンが</a:t>
            </a:r>
            <a:r>
              <a:rPr lang="en-US" altLang="ja-JP" dirty="0"/>
              <a:t>3 </a:t>
            </a:r>
            <a:r>
              <a:rPr lang="ja-JP" altLang="ja-JP" dirty="0"/>
              <a:t>つありましたが区別がつきません。</a:t>
            </a:r>
          </a:p>
          <a:p>
            <a:r>
              <a:rPr lang="ja-JP" altLang="ja-JP" dirty="0"/>
              <a:t>さあ、どうしましょう？選んだビンの</a:t>
            </a:r>
            <a:r>
              <a:rPr lang="ja-JP" altLang="en-US" dirty="0"/>
              <a:t>中身</a:t>
            </a:r>
            <a:r>
              <a:rPr lang="ja-JP" altLang="ja-JP" dirty="0"/>
              <a:t>を飲んだ結果は</a:t>
            </a:r>
            <a:r>
              <a:rPr lang="en-US" altLang="ja-JP" dirty="0"/>
              <a:t>…</a:t>
            </a:r>
            <a:r>
              <a:rPr lang="ja-JP" altLang="ja-JP" dirty="0"/>
              <a:t>？</a:t>
            </a:r>
          </a:p>
          <a:p>
            <a:pPr eaLnBrk="1" hangingPunct="1">
              <a:lnSpc>
                <a:spcPct val="80000"/>
              </a:lnSpc>
            </a:pPr>
            <a:endParaRPr lang="ja-JP" altLang="en-US" sz="1000" dirty="0"/>
          </a:p>
          <a:p>
            <a:pPr eaLnBrk="1" hangingPunct="1">
              <a:lnSpc>
                <a:spcPct val="80000"/>
              </a:lnSpc>
            </a:pPr>
            <a:r>
              <a:rPr lang="en-US" altLang="ja-JP" sz="1000" dirty="0"/>
              <a:t>※</a:t>
            </a:r>
            <a:r>
              <a:rPr lang="ja-JP" altLang="en-US" sz="1000" dirty="0"/>
              <a:t>ネパールやインドで使われているデバナガリ文字を使って、</a:t>
            </a:r>
            <a:r>
              <a:rPr lang="en-US" altLang="ja-JP" sz="1000" dirty="0"/>
              <a:t>A: </a:t>
            </a:r>
            <a:r>
              <a:rPr lang="ja-JP" altLang="en-US" sz="1000" dirty="0"/>
              <a:t>「毒（ネズミ用）」、</a:t>
            </a:r>
            <a:r>
              <a:rPr lang="en-US" altLang="ja-JP" sz="1000" dirty="0"/>
              <a:t>B: </a:t>
            </a:r>
            <a:r>
              <a:rPr lang="ja-JP" altLang="en-US" sz="1000" dirty="0"/>
              <a:t>「熱冷まし」、</a:t>
            </a:r>
            <a:r>
              <a:rPr lang="en-US" altLang="ja-JP" sz="1000" dirty="0"/>
              <a:t>C: </a:t>
            </a:r>
            <a:r>
              <a:rPr lang="ja-JP" altLang="en-US" sz="1000" dirty="0"/>
              <a:t>「栄養」と書かれています。</a:t>
            </a:r>
          </a:p>
        </p:txBody>
      </p:sp>
    </p:spTree>
    <p:extLst>
      <p:ext uri="{BB962C8B-B14F-4D97-AF65-F5344CB8AC3E}">
        <p14:creationId xmlns:p14="http://schemas.microsoft.com/office/powerpoint/2010/main" val="3089268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B0B60D41-FE13-4CC5-A560-DCFB6717E9E5}" type="slidenum">
              <a:rPr lang="en-US" altLang="ja-JP" smtClean="0"/>
              <a:pPr/>
              <a:t>10</a:t>
            </a:fld>
            <a:endParaRPr lang="en-US" altLang="ja-JP"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lnSpc>
                <a:spcPct val="90000"/>
              </a:lnSpc>
            </a:pPr>
            <a:r>
              <a:rPr lang="en-US" altLang="ja-JP" b="1" dirty="0" smtClean="0"/>
              <a:t>■</a:t>
            </a:r>
            <a:r>
              <a:rPr lang="ja-JP" altLang="en-US" b="1" dirty="0" smtClean="0"/>
              <a:t>問いかけ</a:t>
            </a:r>
          </a:p>
          <a:p>
            <a:r>
              <a:rPr lang="ja-JP" altLang="ja-JP" dirty="0"/>
              <a:t>「読み書きができないとどんなことができないと思いますか？」</a:t>
            </a:r>
          </a:p>
          <a:p>
            <a:r>
              <a:rPr lang="ja-JP" altLang="ja-JP" dirty="0"/>
              <a:t>回答例：本が読めない／名前を書けない／計算ができない／地図が読めない／自信を持って行動できない</a:t>
            </a:r>
          </a:p>
          <a:p>
            <a:r>
              <a:rPr lang="ja-JP" altLang="ja-JP" dirty="0"/>
              <a:t>「文字が読み書きできるとどんなことができますか？」</a:t>
            </a:r>
          </a:p>
          <a:p>
            <a:r>
              <a:rPr lang="ja-JP" altLang="ja-JP" dirty="0"/>
              <a:t>回答例：勉強ができる／本が読める／インターネットが使える／手紙が書ける／メールができる／</a:t>
            </a:r>
            <a:r>
              <a:rPr lang="en-US" altLang="ja-JP" dirty="0"/>
              <a:t>SNS</a:t>
            </a:r>
            <a:r>
              <a:rPr lang="ja-JP" altLang="en-US" dirty="0"/>
              <a:t>が使える／</a:t>
            </a:r>
            <a:endParaRPr lang="ja-JP" altLang="ja-JP" dirty="0"/>
          </a:p>
          <a:p>
            <a:r>
              <a:rPr lang="ja-JP" altLang="ja-JP" dirty="0"/>
              <a:t>小説を書ける／自分の意見を表現することができる／新しい知識・情報を手に入れることができる</a:t>
            </a:r>
          </a:p>
          <a:p>
            <a:pPr eaLnBrk="1" hangingPunct="1">
              <a:lnSpc>
                <a:spcPct val="90000"/>
              </a:lnSpc>
            </a:pPr>
            <a:endParaRPr lang="ja-JP" altLang="en-US" dirty="0" smtClean="0"/>
          </a:p>
          <a:p>
            <a:pPr eaLnBrk="1" hangingPunct="1">
              <a:lnSpc>
                <a:spcPct val="90000"/>
              </a:lnSpc>
            </a:pPr>
            <a:r>
              <a:rPr lang="ja-JP" altLang="en-US" b="1" dirty="0" smtClean="0"/>
              <a:t>■すすめ方</a:t>
            </a:r>
            <a:r>
              <a:rPr lang="en-US" altLang="ja-JP" b="1" dirty="0" smtClean="0"/>
              <a:t>2</a:t>
            </a:r>
            <a:r>
              <a:rPr lang="ja-JP" altLang="en-US" b="1" dirty="0" smtClean="0"/>
              <a:t>＜高校生～大学生対象の場合～就職先をみつける＞</a:t>
            </a:r>
          </a:p>
          <a:p>
            <a:pPr lvl="0"/>
            <a:r>
              <a:rPr lang="ja-JP" altLang="ja-JP" dirty="0"/>
              <a:t>準備：</a:t>
            </a:r>
            <a:r>
              <a:rPr lang="en-US" altLang="ja-JP" dirty="0"/>
              <a:t>3</a:t>
            </a:r>
            <a:r>
              <a:rPr lang="ja-JP" altLang="ja-JP" dirty="0"/>
              <a:t>枚の求人広告</a:t>
            </a:r>
            <a:r>
              <a:rPr lang="en-US" altLang="ja-JP" dirty="0"/>
              <a:t>A</a:t>
            </a:r>
            <a:r>
              <a:rPr lang="ja-JP" altLang="ja-JP" dirty="0"/>
              <a:t>～</a:t>
            </a:r>
            <a:r>
              <a:rPr lang="en-US" altLang="ja-JP" dirty="0"/>
              <a:t>C</a:t>
            </a:r>
            <a:r>
              <a:rPr lang="ja-JP" altLang="ja-JP" dirty="0"/>
              <a:t>をグループ数分印刷し、点線で左右（タイ語／日本語）に切り分けておく。</a:t>
            </a:r>
          </a:p>
          <a:p>
            <a:pPr lvl="0"/>
            <a:r>
              <a:rPr lang="ja-JP" altLang="ja-JP" dirty="0"/>
              <a:t>求人広告を読む：グループに左側のタイ語の求人広告を配付し、読んでみる。</a:t>
            </a:r>
          </a:p>
          <a:p>
            <a:pPr lvl="0"/>
            <a:r>
              <a:rPr lang="ja-JP" altLang="ja-JP" dirty="0"/>
              <a:t>応募先を選ぶ：グループで、自分が仕事をするのであれば、どの求人に応募するか選ぶ。</a:t>
            </a:r>
          </a:p>
          <a:p>
            <a:pPr lvl="0"/>
            <a:r>
              <a:rPr lang="ja-JP" altLang="ja-JP" dirty="0"/>
              <a:t>全体に共有：グループで、どの求人を選んだのか、その理由を全体で共有する。</a:t>
            </a:r>
          </a:p>
          <a:p>
            <a:pPr lvl="0"/>
            <a:r>
              <a:rPr lang="ja-JP" altLang="ja-JP" dirty="0"/>
              <a:t>意味を伝える：求人広告</a:t>
            </a:r>
            <a:r>
              <a:rPr lang="en-US" altLang="ja-JP" dirty="0"/>
              <a:t>A</a:t>
            </a:r>
            <a:r>
              <a:rPr lang="ja-JP" altLang="ja-JP" dirty="0"/>
              <a:t>～</a:t>
            </a:r>
            <a:r>
              <a:rPr lang="en-US" altLang="ja-JP" dirty="0"/>
              <a:t>C</a:t>
            </a:r>
            <a:r>
              <a:rPr lang="ja-JP" altLang="ja-JP" dirty="0"/>
              <a:t>の日本語の意味を伝える。</a:t>
            </a:r>
          </a:p>
          <a:p>
            <a:pPr lvl="0"/>
            <a:r>
              <a:rPr lang="ja-JP" altLang="ja-JP" dirty="0"/>
              <a:t>ふりかえり： 求人を選んだ時、広告の意味を知った時、どんな気持ちがしたか全体で共有する。</a:t>
            </a:r>
          </a:p>
          <a:p>
            <a:pPr lvl="0"/>
            <a:r>
              <a:rPr lang="ja-JP" altLang="ja-JP" dirty="0"/>
              <a:t>問いかけ：次の問いかけをし、全体で話し合う。</a:t>
            </a:r>
          </a:p>
          <a:p>
            <a:pPr eaLnBrk="1" hangingPunct="1">
              <a:lnSpc>
                <a:spcPct val="90000"/>
              </a:lnSpc>
            </a:pPr>
            <a:endParaRPr lang="en-US" altLang="ja-JP" dirty="0" smtClean="0"/>
          </a:p>
        </p:txBody>
      </p:sp>
    </p:spTree>
    <p:extLst>
      <p:ext uri="{BB962C8B-B14F-4D97-AF65-F5344CB8AC3E}">
        <p14:creationId xmlns:p14="http://schemas.microsoft.com/office/powerpoint/2010/main" val="4110359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DF7462B-085B-4B4C-89C4-8DB78C7D8963}"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FFD8800-72E3-40A6-9AE9-BAAEB9EA3492}"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1F1D08-9236-4200-B5D2-1AA222666910}"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91F86F1-60D7-480F-B494-CB1F24F9DB97}"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EA53CFE-3100-4F2D-9243-9B996AF0A373}"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E63115B-5A6A-45E5-9FEC-9BDA36528BE3}"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11C48A3-AF8A-4106-9CE5-8EC27D1E7EAF}"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854BF295-F56D-4814-95AF-E3CB49F390BE}"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F938719B-7F7D-4359-B8D0-632A0984C053}"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114FC94-C91D-481F-9824-B1C1BD806B25}"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410AA1D-3251-469C-8B9D-70D411547DF8}"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C95991F-38DB-4909-8FFB-023AE422F048}"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D8BB23F5-C83D-4538-B246-E855FE4FC7A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chart" Target="../charts/chart4.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0.gif"/><Relationship Id="rId5" Type="http://schemas.openxmlformats.org/officeDocument/2006/relationships/chart" Target="../charts/chart6.xml"/><Relationship Id="rId4" Type="http://schemas.openxmlformats.org/officeDocument/2006/relationships/chart" Target="../charts/char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image" Target="../media/image20.gif"/></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descr="JNNE"/>
          <p:cNvPicPr>
            <a:picLocks noChangeAspect="1" noChangeArrowheads="1"/>
          </p:cNvPicPr>
          <p:nvPr/>
        </p:nvPicPr>
        <p:blipFill>
          <a:blip r:embed="rId3" cstate="print"/>
          <a:srcRect/>
          <a:stretch>
            <a:fillRect/>
          </a:stretch>
        </p:blipFill>
        <p:spPr bwMode="auto">
          <a:xfrm>
            <a:off x="7853529" y="3487373"/>
            <a:ext cx="1038951" cy="370586"/>
          </a:xfrm>
          <a:prstGeom prst="rect">
            <a:avLst/>
          </a:prstGeom>
          <a:noFill/>
          <a:ln w="9525">
            <a:noFill/>
            <a:miter lim="800000"/>
            <a:headEnd/>
            <a:tailEnd/>
          </a:ln>
        </p:spPr>
      </p:pic>
      <p:pic>
        <p:nvPicPr>
          <p:cNvPr id="2052" name="Picture 15"/>
          <p:cNvPicPr>
            <a:picLocks noChangeAspect="1" noChangeArrowheads="1"/>
          </p:cNvPicPr>
          <p:nvPr/>
        </p:nvPicPr>
        <p:blipFill>
          <a:blip r:embed="rId4" cstate="print"/>
          <a:srcRect/>
          <a:stretch>
            <a:fillRect/>
          </a:stretch>
        </p:blipFill>
        <p:spPr bwMode="auto">
          <a:xfrm>
            <a:off x="0" y="0"/>
            <a:ext cx="9144000" cy="115888"/>
          </a:xfrm>
          <a:prstGeom prst="rect">
            <a:avLst/>
          </a:prstGeom>
          <a:noFill/>
          <a:ln w="9525">
            <a:noFill/>
            <a:miter lim="800000"/>
            <a:headEnd/>
            <a:tailEnd/>
          </a:ln>
        </p:spPr>
      </p:pic>
      <p:pic>
        <p:nvPicPr>
          <p:cNvPr id="2053" name="Picture 16"/>
          <p:cNvPicPr>
            <a:picLocks noChangeAspect="1" noChangeArrowheads="1"/>
          </p:cNvPicPr>
          <p:nvPr/>
        </p:nvPicPr>
        <p:blipFill>
          <a:blip r:embed="rId4" cstate="print"/>
          <a:srcRect/>
          <a:stretch>
            <a:fillRect/>
          </a:stretch>
        </p:blipFill>
        <p:spPr bwMode="auto">
          <a:xfrm>
            <a:off x="0" y="6742113"/>
            <a:ext cx="9144000" cy="115887"/>
          </a:xfrm>
          <a:prstGeom prst="rect">
            <a:avLst/>
          </a:prstGeom>
          <a:noFill/>
          <a:ln w="9525">
            <a:noFill/>
            <a:miter lim="800000"/>
            <a:headEnd/>
            <a:tailEnd/>
          </a:ln>
        </p:spPr>
      </p:pic>
      <p:sp>
        <p:nvSpPr>
          <p:cNvPr id="2056" name="Text Box 8"/>
          <p:cNvSpPr txBox="1">
            <a:spLocks noChangeArrowheads="1"/>
          </p:cNvSpPr>
          <p:nvPr/>
        </p:nvSpPr>
        <p:spPr bwMode="auto">
          <a:xfrm>
            <a:off x="3924300" y="5500688"/>
            <a:ext cx="620713" cy="300037"/>
          </a:xfrm>
          <a:prstGeom prst="rect">
            <a:avLst/>
          </a:prstGeom>
          <a:solidFill>
            <a:srgbClr val="FFFFFF">
              <a:alpha val="0"/>
            </a:srgbClr>
          </a:solidFill>
          <a:ln w="9525">
            <a:noFill/>
            <a:miter lim="800000"/>
            <a:headEnd/>
            <a:tailEnd/>
          </a:ln>
        </p:spPr>
        <p:txBody>
          <a:bodyPr lIns="74295" tIns="8890" rIns="74295" bIns="8890"/>
          <a:lstStyle/>
          <a:p>
            <a:pPr algn="just"/>
            <a:r>
              <a:rPr lang="en-US" altLang="ja-JP" sz="1200">
                <a:solidFill>
                  <a:schemeClr val="bg1"/>
                </a:solidFill>
                <a:latin typeface="ＭＳ Ｐゴシック" pitchFamily="50" charset="-128"/>
              </a:rPr>
              <a:t>©GCE</a:t>
            </a:r>
          </a:p>
          <a:p>
            <a:pPr algn="just"/>
            <a:endParaRPr lang="en-US" altLang="ja-JP" sz="1400"/>
          </a:p>
        </p:txBody>
      </p:sp>
      <p:pic>
        <p:nvPicPr>
          <p:cNvPr id="13" name="図 12" descr="バナー3（ハイブリッド）.gif"/>
          <p:cNvPicPr/>
          <p:nvPr/>
        </p:nvPicPr>
        <p:blipFill>
          <a:blip r:embed="rId5" cstate="screen"/>
          <a:stretch>
            <a:fillRect/>
          </a:stretch>
        </p:blipFill>
        <p:spPr>
          <a:xfrm>
            <a:off x="389962" y="299257"/>
            <a:ext cx="8270153" cy="3043298"/>
          </a:xfrm>
          <a:prstGeom prst="rect">
            <a:avLst/>
          </a:prstGeom>
        </p:spPr>
      </p:pic>
      <p:pic>
        <p:nvPicPr>
          <p:cNvPr id="14" name="図 13" descr="http://www.ugokuugokasu.jp/imgs/goal04.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56376" y="4002777"/>
            <a:ext cx="720080" cy="720080"/>
          </a:xfrm>
          <a:prstGeom prst="rect">
            <a:avLst/>
          </a:prstGeom>
          <a:noFill/>
          <a:ln w="9525">
            <a:noFill/>
            <a:miter lim="800000"/>
            <a:headEnd/>
            <a:tailEnd/>
          </a:ln>
        </p:spPr>
      </p:pic>
      <p:sp>
        <p:nvSpPr>
          <p:cNvPr id="4" name="正方形/長方形 3"/>
          <p:cNvSpPr/>
          <p:nvPr/>
        </p:nvSpPr>
        <p:spPr>
          <a:xfrm>
            <a:off x="370445" y="3274297"/>
            <a:ext cx="2805208" cy="923330"/>
          </a:xfrm>
          <a:prstGeom prst="rect">
            <a:avLst/>
          </a:prstGeom>
          <a:noFill/>
        </p:spPr>
        <p:txBody>
          <a:bodyPr wrap="square" lIns="91440" tIns="45720" rIns="91440" bIns="45720">
            <a:spAutoFit/>
          </a:bodyPr>
          <a:lstStyle/>
          <a:p>
            <a:r>
              <a:rPr lang="en-US" altLang="ja-JP" sz="5400" b="1" dirty="0" smtClean="0">
                <a:ln w="22225">
                  <a:solidFill>
                    <a:schemeClr val="accent2"/>
                  </a:solidFill>
                  <a:prstDash val="solid"/>
                </a:ln>
                <a:solidFill>
                  <a:srgbClr val="FF0000"/>
                </a:solidFill>
                <a:latin typeface="UD デジタル 教科書体 NK-B" panose="02020700000000000000" pitchFamily="18" charset="-128"/>
                <a:ea typeface="UD デジタル 教科書体 NK-B" panose="02020700000000000000" pitchFamily="18" charset="-128"/>
              </a:rPr>
              <a:t>6/2</a:t>
            </a:r>
            <a:r>
              <a:rPr lang="en-US" altLang="ja-JP" sz="5400" b="1" dirty="0">
                <a:ln w="22225">
                  <a:solidFill>
                    <a:schemeClr val="accent2"/>
                  </a:solidFill>
                  <a:prstDash val="solid"/>
                </a:ln>
                <a:solidFill>
                  <a:srgbClr val="FF0000"/>
                </a:solidFill>
                <a:latin typeface="UD デジタル 教科書体 NK-B" panose="02020700000000000000" pitchFamily="18" charset="-128"/>
                <a:ea typeface="UD デジタル 教科書体 NK-B" panose="02020700000000000000" pitchFamily="18" charset="-128"/>
              </a:rPr>
              <a:t>4</a:t>
            </a:r>
            <a:r>
              <a:rPr lang="en-US" altLang="ja-JP" sz="5400" b="1" dirty="0" smtClean="0">
                <a:ln w="22225">
                  <a:solidFill>
                    <a:schemeClr val="accent2"/>
                  </a:solidFill>
                  <a:prstDash val="solid"/>
                </a:ln>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5400" b="1" dirty="0" smtClean="0">
                <a:ln w="22225">
                  <a:solidFill>
                    <a:schemeClr val="accent2"/>
                  </a:solidFill>
                  <a:prstDash val="solid"/>
                </a:ln>
                <a:solidFill>
                  <a:srgbClr val="FF0000"/>
                </a:solidFill>
                <a:latin typeface="UD デジタル 教科書体 NK-B" panose="02020700000000000000" pitchFamily="18" charset="-128"/>
                <a:ea typeface="UD デジタル 教科書体 NK-B" panose="02020700000000000000" pitchFamily="18" charset="-128"/>
              </a:rPr>
              <a:t>日</a:t>
            </a:r>
            <a:r>
              <a:rPr lang="en-US" altLang="ja-JP" sz="5400" b="1" dirty="0" smtClean="0">
                <a:ln w="22225">
                  <a:solidFill>
                    <a:schemeClr val="accent2"/>
                  </a:solidFill>
                  <a:prstDash val="solid"/>
                </a:ln>
                <a:solidFill>
                  <a:srgbClr val="FF0000"/>
                </a:solidFill>
                <a:latin typeface="UD デジタル 教科書体 NK-B" panose="02020700000000000000" pitchFamily="18" charset="-128"/>
                <a:ea typeface="UD デジタル 教科書体 NK-B" panose="02020700000000000000" pitchFamily="18" charset="-128"/>
              </a:rPr>
              <a:t>)</a:t>
            </a:r>
          </a:p>
        </p:txBody>
      </p:sp>
      <p:pic>
        <p:nvPicPr>
          <p:cNvPr id="2" name="図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72437" y="4742985"/>
            <a:ext cx="3328704" cy="2005758"/>
          </a:xfrm>
          <a:prstGeom prst="rect">
            <a:avLst/>
          </a:prstGeom>
        </p:spPr>
      </p:pic>
      <p:sp>
        <p:nvSpPr>
          <p:cNvPr id="5" name="正方形/長方形 4"/>
          <p:cNvSpPr/>
          <p:nvPr/>
        </p:nvSpPr>
        <p:spPr>
          <a:xfrm>
            <a:off x="-300656" y="4143887"/>
            <a:ext cx="2886985" cy="523220"/>
          </a:xfrm>
          <a:prstGeom prst="rect">
            <a:avLst/>
          </a:prstGeom>
          <a:noFill/>
        </p:spPr>
        <p:txBody>
          <a:bodyPr wrap="square" lIns="91440" tIns="45720" rIns="91440" bIns="45720">
            <a:spAutoFit/>
          </a:bodyPr>
          <a:lstStyle/>
          <a:p>
            <a:pPr algn="ctr"/>
            <a:r>
              <a:rPr lang="en-US" altLang="ja-JP" sz="2800" dirty="0" smtClean="0">
                <a:ln w="0"/>
                <a:effectLst>
                  <a:outerShdw blurRad="38100" dist="19050" dir="2700000" algn="tl" rotWithShape="0">
                    <a:schemeClr val="dk1">
                      <a:alpha val="40000"/>
                    </a:schemeClr>
                  </a:outerShdw>
                </a:effectLst>
                <a:latin typeface="ゆず ポップ A [M] Bold" panose="02000609000000000000" pitchFamily="1" charset="-128"/>
                <a:ea typeface="ゆず ポップ A [M] Bold" panose="02000609000000000000" pitchFamily="1" charset="-128"/>
              </a:rPr>
              <a:t>〈</a:t>
            </a:r>
            <a:r>
              <a:rPr lang="ja-JP" altLang="en-US" sz="2800" dirty="0" smtClean="0">
                <a:ln w="0"/>
                <a:effectLst>
                  <a:outerShdw blurRad="38100" dist="19050" dir="2700000" algn="tl" rotWithShape="0">
                    <a:schemeClr val="dk1">
                      <a:alpha val="40000"/>
                    </a:schemeClr>
                  </a:outerShdw>
                </a:effectLst>
                <a:latin typeface="ゆず ポップ A [M] Bold" panose="02000609000000000000" pitchFamily="1" charset="-128"/>
                <a:ea typeface="ゆず ポップ A [M] Bold" panose="02000609000000000000" pitchFamily="1" charset="-128"/>
              </a:rPr>
              <a:t>那覇会場</a:t>
            </a:r>
            <a:r>
              <a:rPr lang="en-US" altLang="ja-JP" sz="2800" dirty="0" smtClean="0">
                <a:ln w="0"/>
                <a:effectLst>
                  <a:outerShdw blurRad="38100" dist="19050" dir="2700000" algn="tl" rotWithShape="0">
                    <a:schemeClr val="dk1">
                      <a:alpha val="40000"/>
                    </a:schemeClr>
                  </a:outerShdw>
                </a:effectLst>
                <a:latin typeface="ゆず ポップ A [M] Bold" panose="02000609000000000000" pitchFamily="1" charset="-128"/>
                <a:ea typeface="ゆず ポップ A [M] Bold" panose="02000609000000000000" pitchFamily="1" charset="-128"/>
              </a:rPr>
              <a:t>〉</a:t>
            </a:r>
            <a:endParaRPr lang="ja-JP" altLang="en-US" sz="2800" b="0" cap="none" spc="0" dirty="0">
              <a:ln w="0"/>
              <a:solidFill>
                <a:schemeClr val="tx1"/>
              </a:solidFill>
              <a:effectLst>
                <a:outerShdw blurRad="38100" dist="19050" dir="2700000" algn="tl" rotWithShape="0">
                  <a:schemeClr val="dk1">
                    <a:alpha val="40000"/>
                  </a:schemeClr>
                </a:outerShdw>
              </a:effectLst>
              <a:latin typeface="ゆず ポップ A [M] Bold" panose="02000609000000000000" pitchFamily="1" charset="-128"/>
              <a:ea typeface="ゆず ポップ A [M] Bold" panose="02000609000000000000" pitchFamily="1" charset="-128"/>
            </a:endParaRPr>
          </a:p>
        </p:txBody>
      </p:sp>
      <p:sp>
        <p:nvSpPr>
          <p:cNvPr id="15" name="正方形/長方形 14"/>
          <p:cNvSpPr/>
          <p:nvPr/>
        </p:nvSpPr>
        <p:spPr>
          <a:xfrm>
            <a:off x="-252536" y="4514578"/>
            <a:ext cx="4420728" cy="584775"/>
          </a:xfrm>
          <a:prstGeom prst="rect">
            <a:avLst/>
          </a:prstGeom>
          <a:noFill/>
        </p:spPr>
        <p:txBody>
          <a:bodyPr wrap="square" lIns="91440" tIns="45720" rIns="91440" bIns="45720">
            <a:spAutoFit/>
          </a:bodyPr>
          <a:lstStyle/>
          <a:p>
            <a:pPr algn="ctr"/>
            <a:r>
              <a:rPr lang="ja-JP" altLang="en-US" sz="3200" dirty="0" smtClean="0">
                <a:ln w="0"/>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rPr>
              <a:t>ｐｌｕｓ ｏｎｅ ｋｉｔｃｈｅｎ</a:t>
            </a:r>
            <a:endParaRPr lang="ja-JP" altLang="en-US" sz="3200" b="0" cap="none" spc="0" dirty="0">
              <a:ln w="0"/>
              <a:solidFill>
                <a:schemeClr val="tx1"/>
              </a:solidFill>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endParaRPr>
          </a:p>
        </p:txBody>
      </p:sp>
      <p:sp>
        <p:nvSpPr>
          <p:cNvPr id="19" name="正方形/長方形 18"/>
          <p:cNvSpPr/>
          <p:nvPr/>
        </p:nvSpPr>
        <p:spPr>
          <a:xfrm>
            <a:off x="86277" y="5241622"/>
            <a:ext cx="3655272" cy="584775"/>
          </a:xfrm>
          <a:prstGeom prst="rect">
            <a:avLst/>
          </a:prstGeom>
          <a:noFill/>
        </p:spPr>
        <p:txBody>
          <a:bodyPr wrap="square" lIns="91440" tIns="45720" rIns="91440" bIns="45720">
            <a:spAutoFit/>
          </a:bodyPr>
          <a:lstStyle/>
          <a:p>
            <a:pPr algn="ctr"/>
            <a:r>
              <a:rPr lang="en-US" altLang="ja-JP" sz="3200" dirty="0" smtClean="0">
                <a:ln w="0"/>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rPr>
              <a:t>Tel</a:t>
            </a:r>
            <a:r>
              <a:rPr lang="ja-JP" altLang="en-US" sz="3200" dirty="0" smtClean="0">
                <a:ln w="0"/>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rPr>
              <a:t>：</a:t>
            </a:r>
            <a:r>
              <a:rPr lang="en-US" altLang="ja-JP" sz="3200" dirty="0" smtClean="0">
                <a:ln w="0"/>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rPr>
              <a:t>090-8290-2752</a:t>
            </a:r>
            <a:endParaRPr lang="ja-JP" altLang="en-US" sz="3200" b="0" cap="none" spc="0" dirty="0">
              <a:ln w="0"/>
              <a:solidFill>
                <a:schemeClr val="tx1"/>
              </a:solidFill>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endParaRPr>
          </a:p>
        </p:txBody>
      </p:sp>
      <p:sp>
        <p:nvSpPr>
          <p:cNvPr id="20" name="正方形/長方形 19"/>
          <p:cNvSpPr/>
          <p:nvPr/>
        </p:nvSpPr>
        <p:spPr>
          <a:xfrm>
            <a:off x="159393" y="5733256"/>
            <a:ext cx="6068790" cy="1015663"/>
          </a:xfrm>
          <a:prstGeom prst="rect">
            <a:avLst/>
          </a:prstGeom>
          <a:noFill/>
        </p:spPr>
        <p:txBody>
          <a:bodyPr wrap="square" lIns="91440" tIns="45720" rIns="91440" bIns="45720">
            <a:spAutoFit/>
          </a:bodyPr>
          <a:lstStyle/>
          <a:p>
            <a:r>
              <a:rPr lang="ja-JP" altLang="en-US" sz="2000" dirty="0" smtClean="0">
                <a:ln w="0"/>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rPr>
              <a:t>〒</a:t>
            </a:r>
            <a:r>
              <a:rPr lang="en-US" altLang="ja-JP" sz="2000" dirty="0" smtClean="0">
                <a:ln w="0"/>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rPr>
              <a:t>900-0014 </a:t>
            </a:r>
            <a:r>
              <a:rPr lang="ja-JP" altLang="en-US" sz="2000" dirty="0" smtClean="0">
                <a:ln w="0"/>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rPr>
              <a:t>那覇市松尾</a:t>
            </a:r>
            <a:r>
              <a:rPr lang="en-US" altLang="ja-JP" sz="2000" dirty="0" smtClean="0">
                <a:ln w="0"/>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rPr>
              <a:t>1-2-18(</a:t>
            </a:r>
            <a:r>
              <a:rPr lang="en-US" altLang="ja-JP" sz="2000" dirty="0" err="1" smtClean="0">
                <a:ln w="0"/>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rPr>
              <a:t>2F</a:t>
            </a:r>
            <a:r>
              <a:rPr lang="en-US" altLang="ja-JP" sz="2000" dirty="0" smtClean="0">
                <a:ln w="0"/>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rPr>
              <a:t>)</a:t>
            </a:r>
          </a:p>
          <a:p>
            <a:r>
              <a:rPr lang="en-US" altLang="ja-JP" sz="2000" dirty="0" smtClean="0">
                <a:ln w="0"/>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rPr>
              <a:t>(</a:t>
            </a:r>
            <a:r>
              <a:rPr lang="ja-JP" altLang="en-US" sz="2000" dirty="0" smtClean="0">
                <a:ln w="0"/>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rPr>
              <a:t>国際通り御菓子御殿裏、</a:t>
            </a:r>
            <a:r>
              <a:rPr lang="en-US" altLang="ja-JP" sz="2000" dirty="0" err="1" smtClean="0">
                <a:ln w="0"/>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rPr>
              <a:t>1F</a:t>
            </a:r>
            <a:r>
              <a:rPr lang="ja-JP" altLang="en-US" sz="2000" dirty="0" smtClean="0">
                <a:ln w="0"/>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rPr>
              <a:t>はカレー屋さんが目印✔</a:t>
            </a:r>
            <a:r>
              <a:rPr lang="en-US" altLang="ja-JP" sz="2000" dirty="0" smtClean="0">
                <a:ln w="0"/>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rPr>
              <a:t>)</a:t>
            </a:r>
          </a:p>
          <a:p>
            <a:r>
              <a:rPr lang="en-US" altLang="ja-JP" sz="2000" b="0" cap="none" spc="0" dirty="0" err="1" smtClean="0">
                <a:ln w="0"/>
                <a:solidFill>
                  <a:schemeClr val="tx1"/>
                </a:solidFill>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rPr>
              <a:t>HP:http</a:t>
            </a:r>
            <a:r>
              <a:rPr lang="en-US" altLang="ja-JP" sz="2000" b="0" cap="none" spc="0" dirty="0" smtClean="0">
                <a:ln w="0"/>
                <a:solidFill>
                  <a:schemeClr val="tx1"/>
                </a:solidFill>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rPr>
              <a:t>//plus-one-</a:t>
            </a:r>
            <a:r>
              <a:rPr lang="en-US" altLang="ja-JP" sz="2000" b="0" cap="none" spc="0" dirty="0" err="1" smtClean="0">
                <a:ln w="0"/>
                <a:solidFill>
                  <a:schemeClr val="tx1"/>
                </a:solidFill>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rPr>
              <a:t>life.com</a:t>
            </a:r>
            <a:endParaRPr lang="ja-JP" altLang="en-US" sz="2000" b="0" cap="none" spc="0" dirty="0">
              <a:ln w="0"/>
              <a:solidFill>
                <a:schemeClr val="tx1"/>
              </a:solidFill>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endParaRPr>
          </a:p>
        </p:txBody>
      </p:sp>
      <p:sp>
        <p:nvSpPr>
          <p:cNvPr id="22" name="正方形/長方形 21"/>
          <p:cNvSpPr/>
          <p:nvPr/>
        </p:nvSpPr>
        <p:spPr>
          <a:xfrm>
            <a:off x="159768" y="4943298"/>
            <a:ext cx="3570208" cy="461665"/>
          </a:xfrm>
          <a:prstGeom prst="rect">
            <a:avLst/>
          </a:prstGeom>
          <a:noFill/>
        </p:spPr>
        <p:txBody>
          <a:bodyPr wrap="none" lIns="91440" tIns="45720" rIns="91440" bIns="45720">
            <a:spAutoFit/>
          </a:bodyPr>
          <a:lstStyle/>
          <a:p>
            <a:pPr algn="ctr"/>
            <a:r>
              <a:rPr lang="ja-JP" altLang="en-US" sz="2400" dirty="0" smtClean="0">
                <a:ln w="0"/>
                <a:effectLst>
                  <a:outerShdw blurRad="38100" dist="19050" dir="2700000" algn="tl" rotWithShape="0">
                    <a:schemeClr val="dk1">
                      <a:alpha val="40000"/>
                    </a:schemeClr>
                  </a:outerShdw>
                </a:effectLst>
                <a:latin typeface="ＫＦひま字" panose="02000600000000000000" pitchFamily="50" charset="-128"/>
                <a:ea typeface="ＫＦひま字" panose="02000600000000000000" pitchFamily="50" charset="-128"/>
              </a:rPr>
              <a:t>～プラスワンキッチン～</a:t>
            </a:r>
            <a:endParaRPr lang="ja-JP" altLang="en-US" sz="2400" b="0" cap="none" spc="0" dirty="0">
              <a:ln w="0"/>
              <a:solidFill>
                <a:schemeClr val="tx1"/>
              </a:solidFill>
              <a:effectLst>
                <a:outerShdw blurRad="38100" dist="19050" dir="2700000" algn="tl" rotWithShape="0">
                  <a:schemeClr val="dk1">
                    <a:alpha val="40000"/>
                  </a:schemeClr>
                </a:outerShdw>
              </a:effectLst>
              <a:latin typeface="ＫＦひま字" panose="02000600000000000000" pitchFamily="50" charset="-128"/>
              <a:ea typeface="ＫＦひま字" panose="02000600000000000000" pitchFamily="50" charset="-128"/>
            </a:endParaRPr>
          </a:p>
        </p:txBody>
      </p:sp>
      <p:sp>
        <p:nvSpPr>
          <p:cNvPr id="8" name="正方形/長方形 7"/>
          <p:cNvSpPr/>
          <p:nvPr/>
        </p:nvSpPr>
        <p:spPr>
          <a:xfrm>
            <a:off x="2982519" y="3224161"/>
            <a:ext cx="5210877" cy="923330"/>
          </a:xfrm>
          <a:prstGeom prst="rect">
            <a:avLst/>
          </a:prstGeom>
        </p:spPr>
        <p:txBody>
          <a:bodyPr wrap="square">
            <a:spAutoFit/>
          </a:bodyPr>
          <a:lstStyle/>
          <a:p>
            <a:r>
              <a:rPr lang="en-US" altLang="ja-JP" sz="5400" b="1" dirty="0">
                <a:ln w="22225">
                  <a:solidFill>
                    <a:schemeClr val="accent2"/>
                  </a:solidFill>
                  <a:prstDash val="solid"/>
                </a:ln>
                <a:solidFill>
                  <a:srgbClr val="FF0000"/>
                </a:solidFill>
                <a:latin typeface="UD デジタル 教科書体 NK-B" panose="02020700000000000000" pitchFamily="18" charset="-128"/>
                <a:ea typeface="UD デジタル 教科書体 NK-B" panose="02020700000000000000" pitchFamily="18" charset="-128"/>
              </a:rPr>
              <a:t>10</a:t>
            </a:r>
            <a:r>
              <a:rPr lang="ja-JP" altLang="en-US" sz="5400" b="1" dirty="0">
                <a:ln w="22225">
                  <a:solidFill>
                    <a:schemeClr val="accent2"/>
                  </a:solidFill>
                  <a:prstDash val="solid"/>
                </a:ln>
                <a:solidFill>
                  <a:srgbClr val="FF0000"/>
                </a:solidFill>
                <a:latin typeface="UD デジタル 教科書体 NK-B" panose="02020700000000000000" pitchFamily="18" charset="-128"/>
                <a:ea typeface="UD デジタル 教科書体 NK-B" panose="02020700000000000000" pitchFamily="18" charset="-128"/>
              </a:rPr>
              <a:t>：</a:t>
            </a:r>
            <a:r>
              <a:rPr lang="en-US" altLang="ja-JP" sz="5400" b="1" dirty="0" smtClean="0">
                <a:ln w="22225">
                  <a:solidFill>
                    <a:schemeClr val="accent2"/>
                  </a:solidFill>
                  <a:prstDash val="solid"/>
                </a:ln>
                <a:solidFill>
                  <a:srgbClr val="FF0000"/>
                </a:solidFill>
                <a:latin typeface="UD デジタル 教科書体 NK-B" panose="02020700000000000000" pitchFamily="18" charset="-128"/>
                <a:ea typeface="UD デジタル 教科書体 NK-B" panose="02020700000000000000" pitchFamily="18" charset="-128"/>
              </a:rPr>
              <a:t>00</a:t>
            </a:r>
            <a:r>
              <a:rPr lang="ja-JP" altLang="en-US" sz="5400" b="1" dirty="0" smtClean="0">
                <a:ln w="22225">
                  <a:solidFill>
                    <a:schemeClr val="accent2"/>
                  </a:solidFill>
                  <a:prstDash val="solid"/>
                </a:ln>
                <a:solidFill>
                  <a:srgbClr val="FF0000"/>
                </a:solidFill>
                <a:latin typeface="UD デジタル 教科書体 NK-B" panose="02020700000000000000" pitchFamily="18" charset="-128"/>
                <a:ea typeface="UD デジタル 教科書体 NK-B" panose="02020700000000000000" pitchFamily="18" charset="-128"/>
              </a:rPr>
              <a:t>～</a:t>
            </a:r>
            <a:r>
              <a:rPr lang="en-US" altLang="ja-JP" sz="5400" b="1" dirty="0" smtClean="0">
                <a:ln w="22225">
                  <a:solidFill>
                    <a:schemeClr val="accent2"/>
                  </a:solidFill>
                  <a:prstDash val="solid"/>
                </a:ln>
                <a:solidFill>
                  <a:srgbClr val="FF0000"/>
                </a:solidFill>
                <a:latin typeface="UD デジタル 教科書体 NK-B" panose="02020700000000000000" pitchFamily="18" charset="-128"/>
                <a:ea typeface="UD デジタル 教科書体 NK-B" panose="02020700000000000000" pitchFamily="18" charset="-128"/>
              </a:rPr>
              <a:t>11</a:t>
            </a:r>
            <a:r>
              <a:rPr lang="ja-JP" altLang="en-US" sz="5400" b="1" dirty="0">
                <a:ln w="22225">
                  <a:solidFill>
                    <a:schemeClr val="accent2"/>
                  </a:solidFill>
                  <a:prstDash val="solid"/>
                </a:ln>
                <a:solidFill>
                  <a:srgbClr val="FF0000"/>
                </a:solidFill>
                <a:latin typeface="UD デジタル 教科書体 NK-B" panose="02020700000000000000" pitchFamily="18" charset="-128"/>
                <a:ea typeface="UD デジタル 教科書体 NK-B" panose="02020700000000000000" pitchFamily="18" charset="-128"/>
              </a:rPr>
              <a:t>：</a:t>
            </a:r>
            <a:r>
              <a:rPr lang="en-US" altLang="ja-JP" sz="5400" b="1" dirty="0">
                <a:ln w="22225">
                  <a:solidFill>
                    <a:schemeClr val="accent2"/>
                  </a:solidFill>
                  <a:prstDash val="solid"/>
                </a:ln>
                <a:solidFill>
                  <a:srgbClr val="FF0000"/>
                </a:solidFill>
                <a:latin typeface="UD デジタル 教科書体 NK-B" panose="02020700000000000000" pitchFamily="18" charset="-128"/>
                <a:ea typeface="UD デジタル 教科書体 NK-B" panose="02020700000000000000" pitchFamily="18" charset="-128"/>
              </a:rPr>
              <a:t>20</a:t>
            </a:r>
            <a:endParaRPr lang="ja-JP" altLang="en-US" sz="5400" b="1" dirty="0">
              <a:ln w="22225">
                <a:solidFill>
                  <a:schemeClr val="accent2"/>
                </a:solidFill>
                <a:prstDash val="solid"/>
              </a:ln>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11" name="雲形吹き出し 10"/>
          <p:cNvSpPr/>
          <p:nvPr/>
        </p:nvSpPr>
        <p:spPr>
          <a:xfrm>
            <a:off x="3428611" y="4028752"/>
            <a:ext cx="2112404" cy="761157"/>
          </a:xfrm>
          <a:prstGeom prst="cloudCallout">
            <a:avLst>
              <a:gd name="adj1" fmla="val -54987"/>
              <a:gd name="adj2" fmla="val -5010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dirty="0">
                <a:latin typeface="ＫＦひま字" panose="02000600000000000000" pitchFamily="50" charset="-128"/>
                <a:ea typeface="ＫＦひま字" panose="02000600000000000000" pitchFamily="50" charset="-128"/>
              </a:rPr>
              <a:t>世界</a:t>
            </a:r>
            <a:r>
              <a:rPr lang="ja-JP" altLang="en-US" sz="1200" dirty="0" smtClean="0">
                <a:latin typeface="ＫＦひま字" panose="02000600000000000000" pitchFamily="50" charset="-128"/>
                <a:ea typeface="ＫＦひま字" panose="02000600000000000000" pitchFamily="50" charset="-128"/>
              </a:rPr>
              <a:t>の行動する子どもた</a:t>
            </a:r>
            <a:r>
              <a:rPr lang="ja-JP" altLang="en-US" sz="1200" dirty="0">
                <a:latin typeface="ＫＦひま字" panose="02000600000000000000" pitchFamily="50" charset="-128"/>
                <a:ea typeface="ＫＦひま字" panose="02000600000000000000" pitchFamily="50" charset="-128"/>
              </a:rPr>
              <a:t>ち</a:t>
            </a:r>
            <a:r>
              <a:rPr lang="en-US" altLang="ja-JP" sz="1200" dirty="0" smtClean="0">
                <a:latin typeface="ＫＦひま字" panose="02000600000000000000" pitchFamily="50" charset="-128"/>
                <a:ea typeface="ＫＦひま字" panose="02000600000000000000" pitchFamily="50" charset="-128"/>
              </a:rPr>
              <a:t>(</a:t>
            </a:r>
            <a:r>
              <a:rPr lang="ja-JP" altLang="en-US" sz="1200" dirty="0" smtClean="0">
                <a:latin typeface="ＫＦひま字" panose="02000600000000000000" pitchFamily="50" charset="-128"/>
                <a:ea typeface="ＫＦひま字" panose="02000600000000000000" pitchFamily="50" charset="-128"/>
              </a:rPr>
              <a:t>映像</a:t>
            </a:r>
            <a:r>
              <a:rPr lang="en-US" altLang="ja-JP" sz="1200" dirty="0" smtClean="0">
                <a:latin typeface="ＫＦひま字" panose="02000600000000000000" pitchFamily="50" charset="-128"/>
                <a:ea typeface="ＫＦひま字" panose="02000600000000000000" pitchFamily="50" charset="-128"/>
              </a:rPr>
              <a:t>)</a:t>
            </a:r>
            <a:endParaRPr kumimoji="1" lang="ja-JP" altLang="en-US" sz="1200" dirty="0">
              <a:latin typeface="ＫＦひま字" panose="02000600000000000000" pitchFamily="50" charset="-128"/>
              <a:ea typeface="ＫＦひま字" panose="02000600000000000000" pitchFamily="50" charset="-128"/>
            </a:endParaRPr>
          </a:p>
        </p:txBody>
      </p:sp>
      <p:sp>
        <p:nvSpPr>
          <p:cNvPr id="28" name="雲形吹き出し 27"/>
          <p:cNvSpPr/>
          <p:nvPr/>
        </p:nvSpPr>
        <p:spPr>
          <a:xfrm>
            <a:off x="5366332" y="4010742"/>
            <a:ext cx="2483007" cy="642394"/>
          </a:xfrm>
          <a:prstGeom prst="cloudCallout">
            <a:avLst>
              <a:gd name="adj1" fmla="val -35660"/>
              <a:gd name="adj2" fmla="val -3194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200" dirty="0" smtClean="0">
                <a:latin typeface="ＫＦひま字" panose="02000600000000000000" pitchFamily="50" charset="-128"/>
                <a:ea typeface="ＫＦひま字" panose="02000600000000000000" pitchFamily="50" charset="-128"/>
              </a:rPr>
              <a:t>字が読めないってどんな気分？</a:t>
            </a:r>
            <a:r>
              <a:rPr kumimoji="1" lang="en-US" altLang="ja-JP" sz="1200" dirty="0" smtClean="0">
                <a:latin typeface="ＫＦひま字" panose="02000600000000000000" pitchFamily="50" charset="-128"/>
                <a:ea typeface="ＫＦひま字" panose="02000600000000000000" pitchFamily="50" charset="-128"/>
              </a:rPr>
              <a:t>(</a:t>
            </a:r>
            <a:r>
              <a:rPr kumimoji="1" lang="ja-JP" altLang="en-US" sz="1200" dirty="0" smtClean="0">
                <a:latin typeface="ＫＦひま字" panose="02000600000000000000" pitchFamily="50" charset="-128"/>
                <a:ea typeface="ＫＦひま字" panose="02000600000000000000" pitchFamily="50" charset="-128"/>
              </a:rPr>
              <a:t>ワーク</a:t>
            </a:r>
            <a:r>
              <a:rPr kumimoji="1" lang="en-US" altLang="ja-JP" sz="1200" dirty="0" smtClean="0">
                <a:latin typeface="ＫＦひま字" panose="02000600000000000000" pitchFamily="50" charset="-128"/>
                <a:ea typeface="ＫＦひま字" panose="02000600000000000000" pitchFamily="50" charset="-128"/>
              </a:rPr>
              <a:t>)</a:t>
            </a:r>
            <a:endParaRPr kumimoji="1" lang="ja-JP" altLang="en-US" sz="1200" dirty="0">
              <a:latin typeface="ＫＦひま字" panose="02000600000000000000" pitchFamily="50" charset="-128"/>
              <a:ea typeface="ＫＦひま字" panose="02000600000000000000"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2771775" y="1989138"/>
            <a:ext cx="4248150" cy="1187450"/>
          </a:xfrm>
          <a:prstGeom prst="rect">
            <a:avLst/>
          </a:prstGeom>
          <a:noFill/>
          <a:ln w="9525">
            <a:noFill/>
            <a:miter lim="800000"/>
            <a:headEnd/>
            <a:tailEnd/>
          </a:ln>
          <a:effectLst/>
        </p:spPr>
        <p:txBody>
          <a:bodyPr>
            <a:spAutoFit/>
          </a:bodyPr>
          <a:lstStyle/>
          <a:p>
            <a:r>
              <a:rPr lang="en-US" altLang="ja-JP" sz="2400" dirty="0" err="1"/>
              <a:t>ลักษณะงาน</a:t>
            </a:r>
            <a:r>
              <a:rPr lang="en-US" altLang="ja-JP" sz="2400" dirty="0"/>
              <a:t>: </a:t>
            </a:r>
            <a:r>
              <a:rPr lang="en-US" altLang="ja-JP" sz="2400" dirty="0" err="1"/>
              <a:t>งานในสานักงาน</a:t>
            </a:r>
            <a:r>
              <a:rPr lang="en-US" altLang="ja-JP" sz="2400" dirty="0"/>
              <a:t> </a:t>
            </a:r>
          </a:p>
          <a:p>
            <a:r>
              <a:rPr lang="en-US" altLang="ja-JP" sz="2400" dirty="0" err="1"/>
              <a:t>ระยะเวลาทางาน</a:t>
            </a:r>
            <a:r>
              <a:rPr lang="en-US" altLang="ja-JP" sz="2400" dirty="0"/>
              <a:t>: 6 </a:t>
            </a:r>
            <a:r>
              <a:rPr lang="en-US" altLang="ja-JP" sz="2400" dirty="0" err="1"/>
              <a:t>ชั่วโมงต่อวัน</a:t>
            </a:r>
            <a:r>
              <a:rPr lang="en-US" altLang="ja-JP" sz="2400" dirty="0"/>
              <a:t> </a:t>
            </a:r>
          </a:p>
          <a:p>
            <a:r>
              <a:rPr lang="en-US" altLang="ja-JP" sz="2400" dirty="0" err="1"/>
              <a:t>ค่าจ้าง</a:t>
            </a:r>
            <a:r>
              <a:rPr lang="en-US" altLang="ja-JP" sz="2400" dirty="0"/>
              <a:t>: 550 </a:t>
            </a:r>
            <a:r>
              <a:rPr lang="en-US" altLang="ja-JP" sz="2400" dirty="0" err="1"/>
              <a:t>บาท</a:t>
            </a:r>
            <a:r>
              <a:rPr lang="en-US" altLang="ja-JP" sz="2400" dirty="0"/>
              <a:t> 	</a:t>
            </a:r>
          </a:p>
        </p:txBody>
      </p:sp>
      <p:sp>
        <p:nvSpPr>
          <p:cNvPr id="10243" name="Rectangle 5"/>
          <p:cNvSpPr>
            <a:spLocks noChangeArrowheads="1"/>
          </p:cNvSpPr>
          <p:nvPr/>
        </p:nvSpPr>
        <p:spPr bwMode="auto">
          <a:xfrm>
            <a:off x="2700338" y="3644900"/>
            <a:ext cx="4608512" cy="1187450"/>
          </a:xfrm>
          <a:prstGeom prst="rect">
            <a:avLst/>
          </a:prstGeom>
          <a:noFill/>
          <a:ln w="9525">
            <a:noFill/>
            <a:miter lim="800000"/>
            <a:headEnd/>
            <a:tailEnd/>
          </a:ln>
          <a:effectLst/>
        </p:spPr>
        <p:txBody>
          <a:bodyPr>
            <a:spAutoFit/>
          </a:bodyPr>
          <a:lstStyle/>
          <a:p>
            <a:r>
              <a:rPr lang="en-US" altLang="ja-JP" sz="2400" dirty="0" err="1"/>
              <a:t>ลักษณะงาน</a:t>
            </a:r>
            <a:r>
              <a:rPr lang="en-US" altLang="ja-JP" sz="2400" dirty="0"/>
              <a:t>: </a:t>
            </a:r>
            <a:r>
              <a:rPr lang="en-US" altLang="ja-JP" sz="2400" dirty="0" err="1"/>
              <a:t>งานในสานักงาน</a:t>
            </a:r>
            <a:r>
              <a:rPr lang="en-US" altLang="ja-JP" sz="2400" dirty="0"/>
              <a:t> </a:t>
            </a:r>
          </a:p>
          <a:p>
            <a:r>
              <a:rPr lang="en-US" altLang="ja-JP" sz="2400" dirty="0" err="1"/>
              <a:t>ระยะเวลาทางาน</a:t>
            </a:r>
            <a:r>
              <a:rPr lang="en-US" altLang="ja-JP" sz="2400" dirty="0"/>
              <a:t>: 10 </a:t>
            </a:r>
            <a:r>
              <a:rPr lang="en-US" altLang="ja-JP" sz="2400" dirty="0" err="1"/>
              <a:t>ชั่วโมงต่อวัน</a:t>
            </a:r>
            <a:r>
              <a:rPr lang="en-US" altLang="ja-JP" sz="2400" dirty="0"/>
              <a:t> </a:t>
            </a:r>
          </a:p>
          <a:p>
            <a:r>
              <a:rPr lang="en-US" altLang="ja-JP" sz="2400" dirty="0" err="1"/>
              <a:t>ค่าจ้าง</a:t>
            </a:r>
            <a:r>
              <a:rPr lang="en-US" altLang="ja-JP" sz="2400" dirty="0"/>
              <a:t>: 250 </a:t>
            </a:r>
            <a:r>
              <a:rPr lang="en-US" altLang="ja-JP" sz="2400" dirty="0" err="1"/>
              <a:t>บาท</a:t>
            </a:r>
            <a:r>
              <a:rPr lang="en-US" altLang="ja-JP" sz="2400" dirty="0"/>
              <a:t> 	</a:t>
            </a:r>
          </a:p>
        </p:txBody>
      </p:sp>
      <p:sp>
        <p:nvSpPr>
          <p:cNvPr id="10244" name="Rectangle 6"/>
          <p:cNvSpPr>
            <a:spLocks noChangeArrowheads="1"/>
          </p:cNvSpPr>
          <p:nvPr/>
        </p:nvSpPr>
        <p:spPr bwMode="auto">
          <a:xfrm>
            <a:off x="2700338" y="5279280"/>
            <a:ext cx="4537075" cy="1462088"/>
          </a:xfrm>
          <a:prstGeom prst="rect">
            <a:avLst/>
          </a:prstGeom>
          <a:noFill/>
          <a:ln w="9525">
            <a:noFill/>
            <a:miter lim="800000"/>
            <a:headEnd/>
            <a:tailEnd/>
          </a:ln>
          <a:effectLst/>
        </p:spPr>
        <p:txBody>
          <a:bodyPr>
            <a:spAutoFit/>
          </a:bodyPr>
          <a:lstStyle/>
          <a:p>
            <a:r>
              <a:rPr lang="en-US" altLang="ja-JP" sz="2400" dirty="0" err="1"/>
              <a:t>ลักษณะงาน</a:t>
            </a:r>
            <a:r>
              <a:rPr lang="en-US" altLang="ja-JP" sz="2400" dirty="0"/>
              <a:t>: </a:t>
            </a:r>
            <a:r>
              <a:rPr lang="en-US" altLang="ja-JP" sz="2400" dirty="0" err="1"/>
              <a:t>พนักงานเสิร์ฟ</a:t>
            </a:r>
            <a:r>
              <a:rPr lang="en-US" altLang="ja-JP" sz="2400" dirty="0"/>
              <a:t> </a:t>
            </a:r>
          </a:p>
          <a:p>
            <a:r>
              <a:rPr lang="en-US" altLang="ja-JP" sz="2400" dirty="0" err="1"/>
              <a:t>ระยะเวลาทางาน</a:t>
            </a:r>
            <a:r>
              <a:rPr lang="en-US" altLang="ja-JP" sz="2400" dirty="0"/>
              <a:t>: 8 </a:t>
            </a:r>
            <a:r>
              <a:rPr lang="en-US" altLang="ja-JP" sz="2400" dirty="0" err="1"/>
              <a:t>ชั่วโมงต่อวัน</a:t>
            </a:r>
            <a:r>
              <a:rPr lang="en-US" altLang="ja-JP" sz="2400" dirty="0"/>
              <a:t> </a:t>
            </a:r>
          </a:p>
          <a:p>
            <a:r>
              <a:rPr lang="en-US" altLang="ja-JP" sz="2400" dirty="0" err="1"/>
              <a:t>ระยะทาง</a:t>
            </a:r>
            <a:r>
              <a:rPr lang="en-US" altLang="ja-JP" sz="2400" dirty="0"/>
              <a:t>: 500 </a:t>
            </a:r>
            <a:r>
              <a:rPr lang="en-US" altLang="ja-JP" sz="2400" dirty="0" err="1"/>
              <a:t>เมตรจากสถานี</a:t>
            </a:r>
            <a:r>
              <a:rPr lang="en-US" altLang="ja-JP" dirty="0"/>
              <a:t> 	</a:t>
            </a:r>
          </a:p>
        </p:txBody>
      </p:sp>
      <p:sp>
        <p:nvSpPr>
          <p:cNvPr id="10245" name="Text Box 7"/>
          <p:cNvSpPr txBox="1">
            <a:spLocks noChangeArrowheads="1"/>
          </p:cNvSpPr>
          <p:nvPr/>
        </p:nvSpPr>
        <p:spPr bwMode="auto">
          <a:xfrm>
            <a:off x="1835150" y="227647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A</a:t>
            </a:r>
          </a:p>
        </p:txBody>
      </p:sp>
      <p:sp>
        <p:nvSpPr>
          <p:cNvPr id="10246" name="Text Box 8"/>
          <p:cNvSpPr txBox="1">
            <a:spLocks noChangeArrowheads="1"/>
          </p:cNvSpPr>
          <p:nvPr/>
        </p:nvSpPr>
        <p:spPr bwMode="auto">
          <a:xfrm>
            <a:off x="1835150" y="4005263"/>
            <a:ext cx="431800" cy="579437"/>
          </a:xfrm>
          <a:prstGeom prst="rect">
            <a:avLst/>
          </a:prstGeom>
          <a:noFill/>
          <a:ln w="9525">
            <a:noFill/>
            <a:miter lim="800000"/>
            <a:headEnd/>
            <a:tailEnd/>
          </a:ln>
          <a:effectLst/>
        </p:spPr>
        <p:txBody>
          <a:bodyPr>
            <a:spAutoFit/>
          </a:bodyPr>
          <a:lstStyle/>
          <a:p>
            <a:pPr>
              <a:spcBef>
                <a:spcPct val="50000"/>
              </a:spcBef>
            </a:pPr>
            <a:r>
              <a:rPr lang="en-US" altLang="ja-JP" sz="3200" b="1"/>
              <a:t>B</a:t>
            </a:r>
          </a:p>
        </p:txBody>
      </p:sp>
      <p:sp>
        <p:nvSpPr>
          <p:cNvPr id="10247" name="Text Box 9"/>
          <p:cNvSpPr txBox="1">
            <a:spLocks noChangeArrowheads="1"/>
          </p:cNvSpPr>
          <p:nvPr/>
        </p:nvSpPr>
        <p:spPr bwMode="auto">
          <a:xfrm>
            <a:off x="1835150" y="566102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C</a:t>
            </a:r>
          </a:p>
        </p:txBody>
      </p:sp>
      <p:sp>
        <p:nvSpPr>
          <p:cNvPr id="10248" name="Rectangle 10"/>
          <p:cNvSpPr>
            <a:spLocks noChangeArrowheads="1"/>
          </p:cNvSpPr>
          <p:nvPr/>
        </p:nvSpPr>
        <p:spPr bwMode="auto">
          <a:xfrm>
            <a:off x="1619672" y="1916832"/>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endParaRPr lang="ja-JP" altLang="en-US"/>
          </a:p>
        </p:txBody>
      </p:sp>
      <p:sp>
        <p:nvSpPr>
          <p:cNvPr id="10249" name="Rectangle 11"/>
          <p:cNvSpPr>
            <a:spLocks noChangeArrowheads="1"/>
          </p:cNvSpPr>
          <p:nvPr/>
        </p:nvSpPr>
        <p:spPr bwMode="auto">
          <a:xfrm>
            <a:off x="1619672" y="3573463"/>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endParaRPr lang="ja-JP" altLang="en-US"/>
          </a:p>
        </p:txBody>
      </p:sp>
      <p:sp>
        <p:nvSpPr>
          <p:cNvPr id="10250" name="Rectangle 12"/>
          <p:cNvSpPr>
            <a:spLocks noChangeArrowheads="1"/>
          </p:cNvSpPr>
          <p:nvPr/>
        </p:nvSpPr>
        <p:spPr bwMode="auto">
          <a:xfrm>
            <a:off x="1619672" y="5229225"/>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endParaRPr lang="ja-JP" altLang="en-US"/>
          </a:p>
        </p:txBody>
      </p:sp>
      <p:sp>
        <p:nvSpPr>
          <p:cNvPr id="10251" name="Line 13"/>
          <p:cNvSpPr>
            <a:spLocks noChangeShapeType="1"/>
          </p:cNvSpPr>
          <p:nvPr/>
        </p:nvSpPr>
        <p:spPr bwMode="auto">
          <a:xfrm>
            <a:off x="2484438" y="1916113"/>
            <a:ext cx="0" cy="1295400"/>
          </a:xfrm>
          <a:prstGeom prst="line">
            <a:avLst/>
          </a:prstGeom>
          <a:noFill/>
          <a:ln w="9525">
            <a:solidFill>
              <a:schemeClr val="tx1"/>
            </a:solidFill>
            <a:round/>
            <a:headEnd/>
            <a:tailEnd/>
          </a:ln>
          <a:effectLst/>
        </p:spPr>
        <p:txBody>
          <a:bodyPr/>
          <a:lstStyle/>
          <a:p>
            <a:endParaRPr lang="ja-JP" altLang="en-US"/>
          </a:p>
        </p:txBody>
      </p:sp>
      <p:sp>
        <p:nvSpPr>
          <p:cNvPr id="10252" name="Line 15"/>
          <p:cNvSpPr>
            <a:spLocks noChangeShapeType="1"/>
          </p:cNvSpPr>
          <p:nvPr/>
        </p:nvSpPr>
        <p:spPr bwMode="auto">
          <a:xfrm>
            <a:off x="2484438" y="3573463"/>
            <a:ext cx="0" cy="1295400"/>
          </a:xfrm>
          <a:prstGeom prst="line">
            <a:avLst/>
          </a:prstGeom>
          <a:noFill/>
          <a:ln w="9525">
            <a:solidFill>
              <a:schemeClr val="tx1"/>
            </a:solidFill>
            <a:round/>
            <a:headEnd/>
            <a:tailEnd/>
          </a:ln>
          <a:effectLst/>
        </p:spPr>
        <p:txBody>
          <a:bodyPr/>
          <a:lstStyle/>
          <a:p>
            <a:endParaRPr lang="ja-JP" altLang="en-US"/>
          </a:p>
        </p:txBody>
      </p:sp>
      <p:sp>
        <p:nvSpPr>
          <p:cNvPr id="10253" name="Line 16"/>
          <p:cNvSpPr>
            <a:spLocks noChangeShapeType="1"/>
          </p:cNvSpPr>
          <p:nvPr/>
        </p:nvSpPr>
        <p:spPr bwMode="auto">
          <a:xfrm>
            <a:off x="2484438" y="5229225"/>
            <a:ext cx="0" cy="1295400"/>
          </a:xfrm>
          <a:prstGeom prst="line">
            <a:avLst/>
          </a:prstGeom>
          <a:noFill/>
          <a:ln w="9525">
            <a:solidFill>
              <a:schemeClr val="tx1"/>
            </a:solidFill>
            <a:round/>
            <a:headEnd/>
            <a:tailEnd/>
          </a:ln>
          <a:effectLst/>
        </p:spPr>
        <p:txBody>
          <a:bodyPr/>
          <a:lstStyle/>
          <a:p>
            <a:endParaRPr lang="ja-JP" altLang="en-US"/>
          </a:p>
        </p:txBody>
      </p:sp>
      <p:sp>
        <p:nvSpPr>
          <p:cNvPr id="10254" name="Rectangle 19"/>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読み書きができないと</a:t>
            </a:r>
            <a:r>
              <a:rPr lang="en-US" altLang="ja-JP" sz="3200" dirty="0" smtClean="0">
                <a:latin typeface="HGP創英角ｺﾞｼｯｸUB" pitchFamily="50" charset="-128"/>
                <a:ea typeface="HGP創英角ｺﾞｼｯｸUB" pitchFamily="50" charset="-128"/>
              </a:rPr>
              <a:t>…</a:t>
            </a:r>
            <a:r>
              <a:rPr lang="ja-JP" altLang="en-US" sz="3200" dirty="0" smtClean="0">
                <a:latin typeface="HGP創英角ｺﾞｼｯｸUB" pitchFamily="50" charset="-128"/>
                <a:ea typeface="HGP創英角ｺﾞｼｯｸUB" pitchFamily="50" charset="-128"/>
              </a:rPr>
              <a:t/>
            </a:r>
            <a:br>
              <a:rPr lang="ja-JP" altLang="en-US"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どんなことができないと思いますか？</a:t>
            </a:r>
          </a:p>
        </p:txBody>
      </p:sp>
      <p:pic>
        <p:nvPicPr>
          <p:cNvPr id="1025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19" name="Picture 16"/>
          <p:cNvPicPr>
            <a:picLocks noChangeAspect="1" noChangeArrowheads="1"/>
          </p:cNvPicPr>
          <p:nvPr/>
        </p:nvPicPr>
        <p:blipFill>
          <a:blip r:embed="rId4" cstate="print"/>
          <a:srcRect/>
          <a:stretch>
            <a:fillRect/>
          </a:stretch>
        </p:blipFill>
        <p:spPr bwMode="auto">
          <a:xfrm rot="20865140">
            <a:off x="422008" y="1473364"/>
            <a:ext cx="678636" cy="1001266"/>
          </a:xfrm>
          <a:prstGeom prst="rect">
            <a:avLst/>
          </a:prstGeom>
          <a:noFill/>
          <a:ln w="9525">
            <a:noFill/>
            <a:miter lim="800000"/>
            <a:headEnd/>
            <a:tailEnd/>
          </a:ln>
        </p:spPr>
      </p:pic>
      <p:pic>
        <p:nvPicPr>
          <p:cNvPr id="20" name="Picture 10"/>
          <p:cNvPicPr>
            <a:picLocks noChangeAspect="1" noChangeArrowheads="1"/>
          </p:cNvPicPr>
          <p:nvPr/>
        </p:nvPicPr>
        <p:blipFill>
          <a:blip r:embed="rId3" cstate="print"/>
          <a:srcRect r="27" b="1808"/>
          <a:stretch>
            <a:fillRect/>
          </a:stretch>
        </p:blipFill>
        <p:spPr bwMode="auto">
          <a:xfrm>
            <a:off x="0" y="0"/>
            <a:ext cx="9144000" cy="115887"/>
          </a:xfrm>
          <a:prstGeom prst="rect">
            <a:avLst/>
          </a:prstGeom>
          <a:noFill/>
          <a:ln w="9525">
            <a:noFill/>
            <a:miter lim="800000"/>
            <a:headEnd/>
            <a:tailEnd/>
          </a:ln>
        </p:spPr>
      </p:pic>
      <p:grpSp>
        <p:nvGrpSpPr>
          <p:cNvPr id="21" name="Group 7"/>
          <p:cNvGrpSpPr>
            <a:grpSpLocks/>
          </p:cNvGrpSpPr>
          <p:nvPr/>
        </p:nvGrpSpPr>
        <p:grpSpPr bwMode="auto">
          <a:xfrm>
            <a:off x="395288" y="188913"/>
            <a:ext cx="1367963" cy="307976"/>
            <a:chOff x="249" y="119"/>
            <a:chExt cx="784" cy="194"/>
          </a:xfrm>
        </p:grpSpPr>
        <p:sp>
          <p:nvSpPr>
            <p:cNvPr id="22" name="AutoShape 8"/>
            <p:cNvSpPr>
              <a:spLocks noChangeArrowheads="1"/>
            </p:cNvSpPr>
            <p:nvPr/>
          </p:nvSpPr>
          <p:spPr bwMode="auto">
            <a:xfrm>
              <a:off x="249" y="119"/>
              <a:ext cx="784"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3" name="Text Box 9"/>
            <p:cNvSpPr txBox="1">
              <a:spLocks noChangeArrowheads="1"/>
            </p:cNvSpPr>
            <p:nvPr/>
          </p:nvSpPr>
          <p:spPr bwMode="auto">
            <a:xfrm>
              <a:off x="295" y="119"/>
              <a:ext cx="738" cy="194"/>
            </a:xfrm>
            <a:prstGeom prst="rect">
              <a:avLst/>
            </a:prstGeom>
            <a:noFill/>
            <a:ln w="9525">
              <a:noFill/>
              <a:miter lim="800000"/>
              <a:headEnd/>
              <a:tailEnd/>
            </a:ln>
            <a:effectLst/>
          </p:spPr>
          <p:txBody>
            <a:bodyPr wrap="square">
              <a:spAutoFit/>
            </a:bodyPr>
            <a:lstStyle/>
            <a:p>
              <a:pPr>
                <a:spcBef>
                  <a:spcPct val="50000"/>
                </a:spcBef>
              </a:pPr>
              <a:r>
                <a:rPr lang="ja-JP" altLang="en-US" sz="1400" dirty="0">
                  <a:solidFill>
                    <a:schemeClr val="bg2"/>
                  </a:solidFill>
                </a:rPr>
                <a:t>アクティビティ</a:t>
              </a:r>
              <a:r>
                <a:rPr lang="en-US" altLang="ja-JP" sz="1400" dirty="0" smtClean="0">
                  <a:solidFill>
                    <a:schemeClr val="bg2"/>
                  </a:solidFill>
                </a:rPr>
                <a:t>2</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p:cNvSpPr>
            <a:spLocks noChangeArrowheads="1"/>
          </p:cNvSpPr>
          <p:nvPr/>
        </p:nvSpPr>
        <p:spPr bwMode="auto">
          <a:xfrm>
            <a:off x="1619250" y="5229225"/>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pPr algn="ctr"/>
            <a:r>
              <a:rPr lang="ja-JP" altLang="en-US" dirty="0">
                <a:solidFill>
                  <a:srgbClr val="FF0000"/>
                </a:solidFill>
              </a:rPr>
              <a:t>・仕事内容：ウェイター</a:t>
            </a:r>
            <a:r>
              <a:rPr lang="en-US" altLang="ja-JP" dirty="0">
                <a:solidFill>
                  <a:srgbClr val="FF0000"/>
                </a:solidFill>
              </a:rPr>
              <a:t>/</a:t>
            </a:r>
            <a:r>
              <a:rPr lang="ja-JP" altLang="en-US" dirty="0">
                <a:solidFill>
                  <a:srgbClr val="FF0000"/>
                </a:solidFill>
              </a:rPr>
              <a:t>ウェイトレス </a:t>
            </a:r>
          </a:p>
          <a:p>
            <a:pPr algn="ctr"/>
            <a:r>
              <a:rPr lang="ja-JP" altLang="en-US" dirty="0">
                <a:solidFill>
                  <a:srgbClr val="FF0000"/>
                </a:solidFill>
              </a:rPr>
              <a:t>・勤務時間：</a:t>
            </a:r>
            <a:r>
              <a:rPr lang="en-US" altLang="ja-JP" dirty="0">
                <a:solidFill>
                  <a:srgbClr val="FF0000"/>
                </a:solidFill>
              </a:rPr>
              <a:t>8</a:t>
            </a:r>
            <a:r>
              <a:rPr lang="ja-JP" altLang="en-US" dirty="0">
                <a:solidFill>
                  <a:srgbClr val="FF0000"/>
                </a:solidFill>
              </a:rPr>
              <a:t>時間</a:t>
            </a:r>
            <a:r>
              <a:rPr lang="en-US" altLang="ja-JP" dirty="0">
                <a:solidFill>
                  <a:srgbClr val="FF0000"/>
                </a:solidFill>
              </a:rPr>
              <a:t>/</a:t>
            </a:r>
            <a:r>
              <a:rPr lang="ja-JP" altLang="en-US" dirty="0">
                <a:solidFill>
                  <a:srgbClr val="FF0000"/>
                </a:solidFill>
              </a:rPr>
              <a:t>日 </a:t>
            </a:r>
          </a:p>
          <a:p>
            <a:pPr algn="ctr"/>
            <a:r>
              <a:rPr lang="ja-JP" altLang="en-US" dirty="0" smtClean="0">
                <a:solidFill>
                  <a:srgbClr val="FF0000"/>
                </a:solidFill>
              </a:rPr>
              <a:t>・距離：</a:t>
            </a:r>
            <a:r>
              <a:rPr lang="ja-JP" altLang="en-US" dirty="0">
                <a:solidFill>
                  <a:srgbClr val="FF0000"/>
                </a:solidFill>
              </a:rPr>
              <a:t>駅前徒歩</a:t>
            </a:r>
            <a:r>
              <a:rPr lang="en-US" altLang="ja-JP" dirty="0">
                <a:solidFill>
                  <a:srgbClr val="FF0000"/>
                </a:solidFill>
              </a:rPr>
              <a:t>500</a:t>
            </a:r>
            <a:r>
              <a:rPr lang="ja-JP" altLang="en-US" dirty="0">
                <a:solidFill>
                  <a:srgbClr val="FF0000"/>
                </a:solidFill>
              </a:rPr>
              <a:t>メートル</a:t>
            </a:r>
          </a:p>
        </p:txBody>
      </p:sp>
      <p:sp>
        <p:nvSpPr>
          <p:cNvPr id="11267" name="Rectangle 9"/>
          <p:cNvSpPr>
            <a:spLocks noChangeArrowheads="1"/>
          </p:cNvSpPr>
          <p:nvPr/>
        </p:nvSpPr>
        <p:spPr bwMode="auto">
          <a:xfrm>
            <a:off x="1619250" y="3573463"/>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pPr algn="ctr"/>
            <a:r>
              <a:rPr lang="ja-JP" altLang="en-US" dirty="0">
                <a:solidFill>
                  <a:srgbClr val="FF0000"/>
                </a:solidFill>
              </a:rPr>
              <a:t>・仕事内容：デスクワーク </a:t>
            </a:r>
          </a:p>
          <a:p>
            <a:pPr algn="ctr"/>
            <a:r>
              <a:rPr lang="ja-JP" altLang="en-US" dirty="0">
                <a:solidFill>
                  <a:srgbClr val="FF0000"/>
                </a:solidFill>
              </a:rPr>
              <a:t>・勤務時間：</a:t>
            </a:r>
            <a:r>
              <a:rPr lang="en-US" altLang="ja-JP" dirty="0">
                <a:solidFill>
                  <a:srgbClr val="FF0000"/>
                </a:solidFill>
              </a:rPr>
              <a:t>10</a:t>
            </a:r>
            <a:r>
              <a:rPr lang="ja-JP" altLang="en-US" dirty="0">
                <a:solidFill>
                  <a:srgbClr val="FF0000"/>
                </a:solidFill>
              </a:rPr>
              <a:t>時間</a:t>
            </a:r>
            <a:r>
              <a:rPr lang="en-US" altLang="ja-JP" dirty="0">
                <a:solidFill>
                  <a:srgbClr val="FF0000"/>
                </a:solidFill>
              </a:rPr>
              <a:t>/</a:t>
            </a:r>
            <a:r>
              <a:rPr lang="ja-JP" altLang="en-US" dirty="0">
                <a:solidFill>
                  <a:srgbClr val="FF0000"/>
                </a:solidFill>
              </a:rPr>
              <a:t>日 </a:t>
            </a:r>
          </a:p>
          <a:p>
            <a:pPr algn="ctr"/>
            <a:r>
              <a:rPr lang="ja-JP" altLang="en-US" dirty="0">
                <a:solidFill>
                  <a:srgbClr val="FF0000"/>
                </a:solidFill>
              </a:rPr>
              <a:t>・給料：</a:t>
            </a:r>
            <a:r>
              <a:rPr lang="en-US" altLang="ja-JP" dirty="0">
                <a:solidFill>
                  <a:srgbClr val="FF0000"/>
                </a:solidFill>
              </a:rPr>
              <a:t>250</a:t>
            </a:r>
            <a:r>
              <a:rPr lang="ja-JP" altLang="en-US" dirty="0">
                <a:solidFill>
                  <a:srgbClr val="FF0000"/>
                </a:solidFill>
              </a:rPr>
              <a:t>バーツ</a:t>
            </a:r>
          </a:p>
        </p:txBody>
      </p:sp>
      <p:sp>
        <p:nvSpPr>
          <p:cNvPr id="11268" name="Rectangle 8"/>
          <p:cNvSpPr>
            <a:spLocks noChangeArrowheads="1"/>
          </p:cNvSpPr>
          <p:nvPr/>
        </p:nvSpPr>
        <p:spPr bwMode="auto">
          <a:xfrm>
            <a:off x="1619250" y="1916113"/>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pPr algn="ctr"/>
            <a:r>
              <a:rPr lang="ja-JP" altLang="en-US" dirty="0">
                <a:solidFill>
                  <a:srgbClr val="FF0000"/>
                </a:solidFill>
              </a:rPr>
              <a:t>・仕事内容：デスクワーク </a:t>
            </a:r>
          </a:p>
          <a:p>
            <a:pPr algn="ctr"/>
            <a:r>
              <a:rPr lang="ja-JP" altLang="en-US" dirty="0">
                <a:solidFill>
                  <a:srgbClr val="FF0000"/>
                </a:solidFill>
              </a:rPr>
              <a:t>・勤務時間：</a:t>
            </a:r>
            <a:r>
              <a:rPr lang="en-US" altLang="ja-JP" dirty="0">
                <a:solidFill>
                  <a:srgbClr val="FF0000"/>
                </a:solidFill>
              </a:rPr>
              <a:t>6</a:t>
            </a:r>
            <a:r>
              <a:rPr lang="ja-JP" altLang="en-US" dirty="0">
                <a:solidFill>
                  <a:srgbClr val="FF0000"/>
                </a:solidFill>
              </a:rPr>
              <a:t>時間</a:t>
            </a:r>
            <a:r>
              <a:rPr lang="en-US" altLang="ja-JP" dirty="0">
                <a:solidFill>
                  <a:srgbClr val="FF0000"/>
                </a:solidFill>
              </a:rPr>
              <a:t>/</a:t>
            </a:r>
            <a:r>
              <a:rPr lang="ja-JP" altLang="en-US" dirty="0">
                <a:solidFill>
                  <a:srgbClr val="FF0000"/>
                </a:solidFill>
              </a:rPr>
              <a:t>日 </a:t>
            </a:r>
          </a:p>
          <a:p>
            <a:pPr algn="ctr"/>
            <a:r>
              <a:rPr lang="ja-JP" altLang="en-US" dirty="0">
                <a:solidFill>
                  <a:srgbClr val="FF0000"/>
                </a:solidFill>
              </a:rPr>
              <a:t>・給料：</a:t>
            </a:r>
            <a:r>
              <a:rPr lang="en-US" altLang="ja-JP" dirty="0">
                <a:solidFill>
                  <a:srgbClr val="FF0000"/>
                </a:solidFill>
              </a:rPr>
              <a:t>550</a:t>
            </a:r>
            <a:r>
              <a:rPr lang="ja-JP" altLang="en-US" dirty="0">
                <a:solidFill>
                  <a:srgbClr val="FF0000"/>
                </a:solidFill>
              </a:rPr>
              <a:t>バーツ 	</a:t>
            </a:r>
          </a:p>
        </p:txBody>
      </p:sp>
      <p:sp>
        <p:nvSpPr>
          <p:cNvPr id="11269" name="Rectangle 2"/>
          <p:cNvSpPr>
            <a:spLocks noChangeArrowheads="1"/>
          </p:cNvSpPr>
          <p:nvPr/>
        </p:nvSpPr>
        <p:spPr bwMode="auto">
          <a:xfrm>
            <a:off x="2771775" y="1989138"/>
            <a:ext cx="4248150" cy="457200"/>
          </a:xfrm>
          <a:prstGeom prst="rect">
            <a:avLst/>
          </a:prstGeom>
          <a:noFill/>
          <a:ln w="9525">
            <a:noFill/>
            <a:miter lim="800000"/>
            <a:headEnd/>
            <a:tailEnd/>
          </a:ln>
          <a:effectLst/>
        </p:spPr>
        <p:txBody>
          <a:bodyPr>
            <a:spAutoFit/>
          </a:bodyPr>
          <a:lstStyle/>
          <a:p>
            <a:r>
              <a:rPr lang="en-US" altLang="ja-JP" sz="2400"/>
              <a:t>	</a:t>
            </a:r>
          </a:p>
        </p:txBody>
      </p:sp>
      <p:sp>
        <p:nvSpPr>
          <p:cNvPr id="11270" name="Rectangle 3"/>
          <p:cNvSpPr>
            <a:spLocks noChangeArrowheads="1"/>
          </p:cNvSpPr>
          <p:nvPr/>
        </p:nvSpPr>
        <p:spPr bwMode="auto">
          <a:xfrm>
            <a:off x="2700338" y="3644900"/>
            <a:ext cx="4608512" cy="457200"/>
          </a:xfrm>
          <a:prstGeom prst="rect">
            <a:avLst/>
          </a:prstGeom>
          <a:noFill/>
          <a:ln w="9525">
            <a:noFill/>
            <a:miter lim="800000"/>
            <a:headEnd/>
            <a:tailEnd/>
          </a:ln>
          <a:effectLst/>
        </p:spPr>
        <p:txBody>
          <a:bodyPr>
            <a:spAutoFit/>
          </a:bodyPr>
          <a:lstStyle/>
          <a:p>
            <a:r>
              <a:rPr lang="en-US" altLang="ja-JP" sz="2400"/>
              <a:t>	</a:t>
            </a:r>
          </a:p>
        </p:txBody>
      </p:sp>
      <p:sp>
        <p:nvSpPr>
          <p:cNvPr id="11271" name="Rectangle 4"/>
          <p:cNvSpPr>
            <a:spLocks noChangeArrowheads="1"/>
          </p:cNvSpPr>
          <p:nvPr/>
        </p:nvSpPr>
        <p:spPr bwMode="auto">
          <a:xfrm>
            <a:off x="2700338" y="5229225"/>
            <a:ext cx="4537075" cy="366713"/>
          </a:xfrm>
          <a:prstGeom prst="rect">
            <a:avLst/>
          </a:prstGeom>
          <a:noFill/>
          <a:ln w="9525">
            <a:noFill/>
            <a:miter lim="800000"/>
            <a:headEnd/>
            <a:tailEnd/>
          </a:ln>
          <a:effectLst/>
        </p:spPr>
        <p:txBody>
          <a:bodyPr>
            <a:spAutoFit/>
          </a:bodyPr>
          <a:lstStyle/>
          <a:p>
            <a:r>
              <a:rPr lang="en-US" altLang="ja-JP"/>
              <a:t>	</a:t>
            </a:r>
          </a:p>
        </p:txBody>
      </p:sp>
      <p:sp>
        <p:nvSpPr>
          <p:cNvPr id="11272" name="Text Box 5"/>
          <p:cNvSpPr txBox="1">
            <a:spLocks noChangeArrowheads="1"/>
          </p:cNvSpPr>
          <p:nvPr/>
        </p:nvSpPr>
        <p:spPr bwMode="auto">
          <a:xfrm>
            <a:off x="1835150" y="227647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A</a:t>
            </a:r>
          </a:p>
        </p:txBody>
      </p:sp>
      <p:sp>
        <p:nvSpPr>
          <p:cNvPr id="11273" name="Text Box 6"/>
          <p:cNvSpPr txBox="1">
            <a:spLocks noChangeArrowheads="1"/>
          </p:cNvSpPr>
          <p:nvPr/>
        </p:nvSpPr>
        <p:spPr bwMode="auto">
          <a:xfrm>
            <a:off x="1835150" y="4005263"/>
            <a:ext cx="431800" cy="579437"/>
          </a:xfrm>
          <a:prstGeom prst="rect">
            <a:avLst/>
          </a:prstGeom>
          <a:noFill/>
          <a:ln w="9525">
            <a:noFill/>
            <a:miter lim="800000"/>
            <a:headEnd/>
            <a:tailEnd/>
          </a:ln>
          <a:effectLst/>
        </p:spPr>
        <p:txBody>
          <a:bodyPr>
            <a:spAutoFit/>
          </a:bodyPr>
          <a:lstStyle/>
          <a:p>
            <a:pPr>
              <a:spcBef>
                <a:spcPct val="50000"/>
              </a:spcBef>
            </a:pPr>
            <a:r>
              <a:rPr lang="en-US" altLang="ja-JP" sz="3200" b="1"/>
              <a:t>B</a:t>
            </a:r>
          </a:p>
        </p:txBody>
      </p:sp>
      <p:sp>
        <p:nvSpPr>
          <p:cNvPr id="11274" name="Text Box 7"/>
          <p:cNvSpPr txBox="1">
            <a:spLocks noChangeArrowheads="1"/>
          </p:cNvSpPr>
          <p:nvPr/>
        </p:nvSpPr>
        <p:spPr bwMode="auto">
          <a:xfrm>
            <a:off x="1835150" y="566102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C</a:t>
            </a:r>
          </a:p>
        </p:txBody>
      </p:sp>
      <p:sp>
        <p:nvSpPr>
          <p:cNvPr id="11275" name="Line 11"/>
          <p:cNvSpPr>
            <a:spLocks noChangeShapeType="1"/>
          </p:cNvSpPr>
          <p:nvPr/>
        </p:nvSpPr>
        <p:spPr bwMode="auto">
          <a:xfrm>
            <a:off x="2484438" y="1916113"/>
            <a:ext cx="0" cy="1295400"/>
          </a:xfrm>
          <a:prstGeom prst="line">
            <a:avLst/>
          </a:prstGeom>
          <a:noFill/>
          <a:ln w="9525">
            <a:solidFill>
              <a:schemeClr val="tx1"/>
            </a:solidFill>
            <a:round/>
            <a:headEnd/>
            <a:tailEnd/>
          </a:ln>
          <a:effectLst/>
        </p:spPr>
        <p:txBody>
          <a:bodyPr/>
          <a:lstStyle/>
          <a:p>
            <a:endParaRPr lang="ja-JP" altLang="en-US"/>
          </a:p>
        </p:txBody>
      </p:sp>
      <p:sp>
        <p:nvSpPr>
          <p:cNvPr id="11276" name="Line 12"/>
          <p:cNvSpPr>
            <a:spLocks noChangeShapeType="1"/>
          </p:cNvSpPr>
          <p:nvPr/>
        </p:nvSpPr>
        <p:spPr bwMode="auto">
          <a:xfrm>
            <a:off x="2484438" y="3573463"/>
            <a:ext cx="0" cy="1295400"/>
          </a:xfrm>
          <a:prstGeom prst="line">
            <a:avLst/>
          </a:prstGeom>
          <a:noFill/>
          <a:ln w="9525">
            <a:solidFill>
              <a:schemeClr val="tx1"/>
            </a:solidFill>
            <a:round/>
            <a:headEnd/>
            <a:tailEnd/>
          </a:ln>
          <a:effectLst/>
        </p:spPr>
        <p:txBody>
          <a:bodyPr/>
          <a:lstStyle/>
          <a:p>
            <a:endParaRPr lang="ja-JP" altLang="en-US"/>
          </a:p>
        </p:txBody>
      </p:sp>
      <p:sp>
        <p:nvSpPr>
          <p:cNvPr id="11277" name="Line 13"/>
          <p:cNvSpPr>
            <a:spLocks noChangeShapeType="1"/>
          </p:cNvSpPr>
          <p:nvPr/>
        </p:nvSpPr>
        <p:spPr bwMode="auto">
          <a:xfrm>
            <a:off x="2484438" y="5229225"/>
            <a:ext cx="0" cy="1295400"/>
          </a:xfrm>
          <a:prstGeom prst="line">
            <a:avLst/>
          </a:prstGeom>
          <a:noFill/>
          <a:ln w="9525">
            <a:solidFill>
              <a:schemeClr val="tx1"/>
            </a:solidFill>
            <a:round/>
            <a:headEnd/>
            <a:tailEnd/>
          </a:ln>
          <a:effectLst/>
        </p:spPr>
        <p:txBody>
          <a:bodyPr/>
          <a:lstStyle/>
          <a:p>
            <a:endParaRPr lang="ja-JP" altLang="en-US"/>
          </a:p>
        </p:txBody>
      </p:sp>
      <p:sp>
        <p:nvSpPr>
          <p:cNvPr id="11278" name="Rectangle 14"/>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読み書きができないと</a:t>
            </a:r>
            <a:r>
              <a:rPr lang="en-US" altLang="ja-JP" sz="3200" dirty="0" smtClean="0">
                <a:latin typeface="HGP創英角ｺﾞｼｯｸUB" pitchFamily="50" charset="-128"/>
                <a:ea typeface="HGP創英角ｺﾞｼｯｸUB" pitchFamily="50" charset="-128"/>
              </a:rPr>
              <a:t>…</a:t>
            </a:r>
            <a:r>
              <a:rPr lang="ja-JP" altLang="en-US" sz="3200" dirty="0" smtClean="0">
                <a:latin typeface="HGP創英角ｺﾞｼｯｸUB" pitchFamily="50" charset="-128"/>
                <a:ea typeface="HGP創英角ｺﾞｼｯｸUB" pitchFamily="50" charset="-128"/>
              </a:rPr>
              <a:t/>
            </a:r>
            <a:br>
              <a:rPr lang="ja-JP" altLang="en-US"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どんなことができないと思いますか？</a:t>
            </a:r>
          </a:p>
        </p:txBody>
      </p:sp>
      <p:pic>
        <p:nvPicPr>
          <p:cNvPr id="11279"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1280"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20" name="Picture 16"/>
          <p:cNvPicPr>
            <a:picLocks noChangeAspect="1" noChangeArrowheads="1"/>
          </p:cNvPicPr>
          <p:nvPr/>
        </p:nvPicPr>
        <p:blipFill>
          <a:blip r:embed="rId4" cstate="print"/>
          <a:srcRect/>
          <a:stretch>
            <a:fillRect/>
          </a:stretch>
        </p:blipFill>
        <p:spPr bwMode="auto">
          <a:xfrm rot="648179">
            <a:off x="421166" y="1971559"/>
            <a:ext cx="678636" cy="1001266"/>
          </a:xfrm>
          <a:prstGeom prst="rect">
            <a:avLst/>
          </a:prstGeom>
          <a:noFill/>
          <a:ln w="9525">
            <a:noFill/>
            <a:miter lim="800000"/>
            <a:headEnd/>
            <a:tailEnd/>
          </a:ln>
        </p:spPr>
      </p:pic>
      <p:grpSp>
        <p:nvGrpSpPr>
          <p:cNvPr id="21" name="Group 7"/>
          <p:cNvGrpSpPr>
            <a:grpSpLocks/>
          </p:cNvGrpSpPr>
          <p:nvPr/>
        </p:nvGrpSpPr>
        <p:grpSpPr bwMode="auto">
          <a:xfrm>
            <a:off x="395288" y="188913"/>
            <a:ext cx="1367963" cy="307976"/>
            <a:chOff x="249" y="119"/>
            <a:chExt cx="784" cy="194"/>
          </a:xfrm>
        </p:grpSpPr>
        <p:sp>
          <p:nvSpPr>
            <p:cNvPr id="22" name="AutoShape 8"/>
            <p:cNvSpPr>
              <a:spLocks noChangeArrowheads="1"/>
            </p:cNvSpPr>
            <p:nvPr/>
          </p:nvSpPr>
          <p:spPr bwMode="auto">
            <a:xfrm>
              <a:off x="249" y="119"/>
              <a:ext cx="784"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3" name="Text Box 9"/>
            <p:cNvSpPr txBox="1">
              <a:spLocks noChangeArrowheads="1"/>
            </p:cNvSpPr>
            <p:nvPr/>
          </p:nvSpPr>
          <p:spPr bwMode="auto">
            <a:xfrm>
              <a:off x="295" y="119"/>
              <a:ext cx="738" cy="194"/>
            </a:xfrm>
            <a:prstGeom prst="rect">
              <a:avLst/>
            </a:prstGeom>
            <a:noFill/>
            <a:ln w="9525">
              <a:noFill/>
              <a:miter lim="800000"/>
              <a:headEnd/>
              <a:tailEnd/>
            </a:ln>
            <a:effectLst/>
          </p:spPr>
          <p:txBody>
            <a:bodyPr wrap="square">
              <a:spAutoFit/>
            </a:bodyPr>
            <a:lstStyle/>
            <a:p>
              <a:pPr>
                <a:spcBef>
                  <a:spcPct val="50000"/>
                </a:spcBef>
              </a:pPr>
              <a:r>
                <a:rPr lang="ja-JP" altLang="en-US" sz="1400" dirty="0">
                  <a:solidFill>
                    <a:schemeClr val="bg2"/>
                  </a:solidFill>
                </a:rPr>
                <a:t>アクティビティ</a:t>
              </a:r>
              <a:r>
                <a:rPr lang="en-US" altLang="ja-JP" sz="1400" dirty="0" smtClean="0">
                  <a:solidFill>
                    <a:schemeClr val="bg2"/>
                  </a:solidFill>
                </a:rPr>
                <a:t>2</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6" name="Group 7"/>
          <p:cNvGrpSpPr>
            <a:grpSpLocks/>
          </p:cNvGrpSpPr>
          <p:nvPr/>
        </p:nvGrpSpPr>
        <p:grpSpPr bwMode="auto">
          <a:xfrm>
            <a:off x="395288" y="188913"/>
            <a:ext cx="1367963" cy="307976"/>
            <a:chOff x="249" y="119"/>
            <a:chExt cx="784" cy="194"/>
          </a:xfrm>
        </p:grpSpPr>
        <p:sp>
          <p:nvSpPr>
            <p:cNvPr id="7" name="AutoShape 8"/>
            <p:cNvSpPr>
              <a:spLocks noChangeArrowheads="1"/>
            </p:cNvSpPr>
            <p:nvPr/>
          </p:nvSpPr>
          <p:spPr bwMode="auto">
            <a:xfrm>
              <a:off x="249" y="119"/>
              <a:ext cx="784"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8" name="Text Box 9"/>
            <p:cNvSpPr txBox="1">
              <a:spLocks noChangeArrowheads="1"/>
            </p:cNvSpPr>
            <p:nvPr/>
          </p:nvSpPr>
          <p:spPr bwMode="auto">
            <a:xfrm>
              <a:off x="295" y="119"/>
              <a:ext cx="738" cy="194"/>
            </a:xfrm>
            <a:prstGeom prst="rect">
              <a:avLst/>
            </a:prstGeom>
            <a:noFill/>
            <a:ln w="9525">
              <a:noFill/>
              <a:miter lim="800000"/>
              <a:headEnd/>
              <a:tailEnd/>
            </a:ln>
            <a:effectLst/>
          </p:spPr>
          <p:txBody>
            <a:bodyPr wrap="square">
              <a:spAutoFit/>
            </a:bodyPr>
            <a:lstStyle/>
            <a:p>
              <a:pPr>
                <a:spcBef>
                  <a:spcPct val="50000"/>
                </a:spcBef>
              </a:pPr>
              <a:r>
                <a:rPr lang="ja-JP" altLang="en-US" sz="1400" dirty="0">
                  <a:solidFill>
                    <a:schemeClr val="bg2"/>
                  </a:solidFill>
                </a:rPr>
                <a:t>アクティビティ</a:t>
              </a:r>
              <a:r>
                <a:rPr lang="en-US" altLang="ja-JP" sz="1400" dirty="0" smtClean="0">
                  <a:solidFill>
                    <a:schemeClr val="bg2"/>
                  </a:solidFill>
                </a:rPr>
                <a:t>2</a:t>
              </a:r>
              <a:endParaRPr lang="en-US" altLang="ja-JP" sz="1400" dirty="0">
                <a:solidFill>
                  <a:schemeClr val="bg2"/>
                </a:solidFill>
              </a:endParaRPr>
            </a:p>
          </p:txBody>
        </p:sp>
      </p:grpSp>
      <p:sp>
        <p:nvSpPr>
          <p:cNvPr id="9" name="Rectangle 19"/>
          <p:cNvSpPr>
            <a:spLocks noGrp="1" noChangeArrowheads="1"/>
          </p:cNvSpPr>
          <p:nvPr>
            <p:ph type="title"/>
          </p:nvPr>
        </p:nvSpPr>
        <p:spPr>
          <a:xfrm>
            <a:off x="35496" y="701824"/>
            <a:ext cx="4186808" cy="1143000"/>
          </a:xfrm>
        </p:spPr>
        <p:txBody>
          <a:bodyPr/>
          <a:lstStyle/>
          <a:p>
            <a:pPr eaLnBrk="1" hangingPunct="1"/>
            <a:r>
              <a:rPr lang="ja-JP" altLang="en-US" sz="2800" dirty="0" smtClean="0">
                <a:latin typeface="HGP創英角ｺﾞｼｯｸUB" pitchFamily="50" charset="-128"/>
                <a:ea typeface="HGP創英角ｺﾞｼｯｸUB" pitchFamily="50" charset="-128"/>
              </a:rPr>
              <a:t>成人の非識字者の割合</a:t>
            </a:r>
            <a:r>
              <a:rPr lang="ja-JP" altLang="en-US" sz="2400" dirty="0" smtClean="0">
                <a:latin typeface="HGP創英角ｺﾞｼｯｸUB" pitchFamily="50" charset="-128"/>
                <a:ea typeface="HGP創英角ｺﾞｼｯｸUB" pitchFamily="50" charset="-128"/>
              </a:rPr>
              <a:t>（</a:t>
            </a:r>
            <a:r>
              <a:rPr lang="en-US" altLang="ja-JP" sz="2400" dirty="0" smtClean="0">
                <a:latin typeface="HGP創英角ｺﾞｼｯｸUB" pitchFamily="50" charset="-128"/>
                <a:ea typeface="HGP創英角ｺﾞｼｯｸUB" pitchFamily="50" charset="-128"/>
              </a:rPr>
              <a:t>2016</a:t>
            </a:r>
            <a:r>
              <a:rPr lang="ja-JP" altLang="en-US" sz="2400" dirty="0" smtClean="0">
                <a:latin typeface="HGP創英角ｺﾞｼｯｸUB" pitchFamily="50" charset="-128"/>
                <a:ea typeface="HGP創英角ｺﾞｼｯｸUB" pitchFamily="50" charset="-128"/>
              </a:rPr>
              <a:t>年）</a:t>
            </a:r>
            <a:endParaRPr lang="ja-JP" altLang="en-US" sz="2800" dirty="0" smtClean="0">
              <a:latin typeface="HGP創英角ｺﾞｼｯｸUB" pitchFamily="50" charset="-128"/>
              <a:ea typeface="HGP創英角ｺﾞｼｯｸUB" pitchFamily="50" charset="-128"/>
            </a:endParaRPr>
          </a:p>
        </p:txBody>
      </p:sp>
      <p:sp>
        <p:nvSpPr>
          <p:cNvPr id="10" name="Rectangle 19"/>
          <p:cNvSpPr txBox="1">
            <a:spLocks noChangeArrowheads="1"/>
          </p:cNvSpPr>
          <p:nvPr/>
        </p:nvSpPr>
        <p:spPr bwMode="auto">
          <a:xfrm>
            <a:off x="4644008" y="692696"/>
            <a:ext cx="418680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0" cap="none" spc="0" normalizeH="0" baseline="0" noProof="0" dirty="0" smtClean="0">
                <a:ln>
                  <a:noFill/>
                </a:ln>
                <a:solidFill>
                  <a:schemeClr val="tx2"/>
                </a:solidFill>
                <a:effectLst/>
                <a:uLnTx/>
                <a:uFillTx/>
                <a:latin typeface="HGP創英角ｺﾞｼｯｸUB" pitchFamily="50" charset="-128"/>
                <a:ea typeface="HGP創英角ｺﾞｼｯｸUB" pitchFamily="50" charset="-128"/>
                <a:cs typeface="+mj-cs"/>
              </a:rPr>
              <a:t>成人の非識字率の</a:t>
            </a:r>
            <a:endParaRPr kumimoji="1" lang="en-US" altLang="ja-JP" sz="2800" b="0" i="0" u="none" strike="noStrike" kern="0" cap="none" spc="0" normalizeH="0" baseline="0" noProof="0" dirty="0" smtClean="0">
              <a:ln>
                <a:noFill/>
              </a:ln>
              <a:solidFill>
                <a:schemeClr val="tx2"/>
              </a:solidFill>
              <a:effectLst/>
              <a:uLnTx/>
              <a:uFillTx/>
              <a:latin typeface="HGP創英角ｺﾞｼｯｸUB" pitchFamily="50" charset="-128"/>
              <a:ea typeface="HGP創英角ｺﾞｼｯｸUB" pitchFamily="50"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0" cap="none" spc="0" normalizeH="0" baseline="0" noProof="0" dirty="0" smtClean="0">
                <a:ln>
                  <a:noFill/>
                </a:ln>
                <a:solidFill>
                  <a:schemeClr val="tx2"/>
                </a:solidFill>
                <a:effectLst/>
                <a:uLnTx/>
                <a:uFillTx/>
                <a:latin typeface="HGP創英角ｺﾞｼｯｸUB" pitchFamily="50" charset="-128"/>
                <a:ea typeface="HGP創英角ｺﾞｼｯｸUB" pitchFamily="50" charset="-128"/>
                <a:cs typeface="+mj-cs"/>
              </a:rPr>
              <a:t>世界の傾向</a:t>
            </a:r>
          </a:p>
        </p:txBody>
      </p:sp>
      <p:graphicFrame>
        <p:nvGraphicFramePr>
          <p:cNvPr id="11" name="グラフ 10"/>
          <p:cNvGraphicFramePr/>
          <p:nvPr/>
        </p:nvGraphicFramePr>
        <p:xfrm>
          <a:off x="0" y="2276872"/>
          <a:ext cx="3960440" cy="34563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グラフ 11"/>
          <p:cNvGraphicFramePr/>
          <p:nvPr/>
        </p:nvGraphicFramePr>
        <p:xfrm>
          <a:off x="4427984" y="2276872"/>
          <a:ext cx="4320480" cy="352839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ChangeArrowheads="1"/>
          </p:cNvSpPr>
          <p:nvPr/>
        </p:nvSpPr>
        <p:spPr bwMode="auto">
          <a:xfrm>
            <a:off x="2771775" y="1989138"/>
            <a:ext cx="4248150" cy="457200"/>
          </a:xfrm>
          <a:prstGeom prst="rect">
            <a:avLst/>
          </a:prstGeom>
          <a:noFill/>
          <a:ln w="9525">
            <a:noFill/>
            <a:miter lim="800000"/>
            <a:headEnd/>
            <a:tailEnd/>
          </a:ln>
          <a:effectLst/>
        </p:spPr>
        <p:txBody>
          <a:bodyPr>
            <a:spAutoFit/>
          </a:bodyPr>
          <a:lstStyle/>
          <a:p>
            <a:r>
              <a:rPr lang="en-US" altLang="ja-JP" sz="2400"/>
              <a:t>	</a:t>
            </a:r>
          </a:p>
        </p:txBody>
      </p:sp>
      <p:sp>
        <p:nvSpPr>
          <p:cNvPr id="11270" name="Rectangle 3"/>
          <p:cNvSpPr>
            <a:spLocks noChangeArrowheads="1"/>
          </p:cNvSpPr>
          <p:nvPr/>
        </p:nvSpPr>
        <p:spPr bwMode="auto">
          <a:xfrm>
            <a:off x="2700338" y="3644900"/>
            <a:ext cx="4608512" cy="457200"/>
          </a:xfrm>
          <a:prstGeom prst="rect">
            <a:avLst/>
          </a:prstGeom>
          <a:noFill/>
          <a:ln w="9525">
            <a:noFill/>
            <a:miter lim="800000"/>
            <a:headEnd/>
            <a:tailEnd/>
          </a:ln>
          <a:effectLst/>
        </p:spPr>
        <p:txBody>
          <a:bodyPr>
            <a:spAutoFit/>
          </a:bodyPr>
          <a:lstStyle/>
          <a:p>
            <a:r>
              <a:rPr lang="en-US" altLang="ja-JP" sz="2400"/>
              <a:t>	</a:t>
            </a:r>
          </a:p>
        </p:txBody>
      </p:sp>
      <p:sp>
        <p:nvSpPr>
          <p:cNvPr id="11271" name="Rectangle 4"/>
          <p:cNvSpPr>
            <a:spLocks noChangeArrowheads="1"/>
          </p:cNvSpPr>
          <p:nvPr/>
        </p:nvSpPr>
        <p:spPr bwMode="auto">
          <a:xfrm>
            <a:off x="2700338" y="5229225"/>
            <a:ext cx="4537075" cy="366713"/>
          </a:xfrm>
          <a:prstGeom prst="rect">
            <a:avLst/>
          </a:prstGeom>
          <a:noFill/>
          <a:ln w="9525">
            <a:noFill/>
            <a:miter lim="800000"/>
            <a:headEnd/>
            <a:tailEnd/>
          </a:ln>
          <a:effectLst/>
        </p:spPr>
        <p:txBody>
          <a:bodyPr>
            <a:spAutoFit/>
          </a:bodyPr>
          <a:lstStyle/>
          <a:p>
            <a:r>
              <a:rPr lang="en-US" altLang="ja-JP"/>
              <a:t>	</a:t>
            </a:r>
          </a:p>
        </p:txBody>
      </p:sp>
      <p:sp>
        <p:nvSpPr>
          <p:cNvPr id="11278" name="Rectangle 14"/>
          <p:cNvSpPr>
            <a:spLocks noGrp="1" noChangeArrowheads="1"/>
          </p:cNvSpPr>
          <p:nvPr>
            <p:ph type="title"/>
          </p:nvPr>
        </p:nvSpPr>
        <p:spPr>
          <a:xfrm>
            <a:off x="457200" y="53752"/>
            <a:ext cx="8229600" cy="1143000"/>
          </a:xfrm>
        </p:spPr>
        <p:txBody>
          <a:bodyPr/>
          <a:lstStyle/>
          <a:p>
            <a:pPr eaLnBrk="1" hangingPunct="1"/>
            <a:r>
              <a:rPr lang="ja-JP" altLang="en-US" sz="3200" dirty="0" smtClean="0">
                <a:latin typeface="HGP創英角ｺﾞｼｯｸUB" pitchFamily="50" charset="-128"/>
                <a:ea typeface="HGP創英角ｺﾞｼｯｸUB" pitchFamily="50" charset="-128"/>
              </a:rPr>
              <a:t>世界の成人識字率</a:t>
            </a:r>
          </a:p>
        </p:txBody>
      </p:sp>
      <p:pic>
        <p:nvPicPr>
          <p:cNvPr id="11279"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1280"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14" name="Group 7"/>
          <p:cNvGrpSpPr>
            <a:grpSpLocks/>
          </p:cNvGrpSpPr>
          <p:nvPr/>
        </p:nvGrpSpPr>
        <p:grpSpPr bwMode="auto">
          <a:xfrm>
            <a:off x="395288" y="188913"/>
            <a:ext cx="1367963" cy="307976"/>
            <a:chOff x="249" y="119"/>
            <a:chExt cx="784" cy="194"/>
          </a:xfrm>
        </p:grpSpPr>
        <p:sp>
          <p:nvSpPr>
            <p:cNvPr id="15" name="AutoShape 8"/>
            <p:cNvSpPr>
              <a:spLocks noChangeArrowheads="1"/>
            </p:cNvSpPr>
            <p:nvPr/>
          </p:nvSpPr>
          <p:spPr bwMode="auto">
            <a:xfrm>
              <a:off x="249" y="119"/>
              <a:ext cx="784"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6" name="Text Box 9"/>
            <p:cNvSpPr txBox="1">
              <a:spLocks noChangeArrowheads="1"/>
            </p:cNvSpPr>
            <p:nvPr/>
          </p:nvSpPr>
          <p:spPr bwMode="auto">
            <a:xfrm>
              <a:off x="295" y="119"/>
              <a:ext cx="738" cy="194"/>
            </a:xfrm>
            <a:prstGeom prst="rect">
              <a:avLst/>
            </a:prstGeom>
            <a:noFill/>
            <a:ln w="9525">
              <a:noFill/>
              <a:miter lim="800000"/>
              <a:headEnd/>
              <a:tailEnd/>
            </a:ln>
            <a:effectLst/>
          </p:spPr>
          <p:txBody>
            <a:bodyPr wrap="square">
              <a:spAutoFit/>
            </a:bodyPr>
            <a:lstStyle/>
            <a:p>
              <a:pPr>
                <a:spcBef>
                  <a:spcPct val="50000"/>
                </a:spcBef>
              </a:pPr>
              <a:r>
                <a:rPr lang="ja-JP" altLang="en-US" sz="1400" dirty="0">
                  <a:solidFill>
                    <a:schemeClr val="bg2"/>
                  </a:solidFill>
                </a:rPr>
                <a:t>アクティビティ</a:t>
              </a:r>
              <a:r>
                <a:rPr lang="en-US" altLang="ja-JP" sz="1400" dirty="0" smtClean="0">
                  <a:solidFill>
                    <a:schemeClr val="bg2"/>
                  </a:solidFill>
                </a:rPr>
                <a:t>2</a:t>
              </a:r>
              <a:endParaRPr lang="en-US" altLang="ja-JP" sz="1400" dirty="0">
                <a:solidFill>
                  <a:schemeClr val="bg2"/>
                </a:solidFill>
              </a:endParaRPr>
            </a:p>
          </p:txBody>
        </p:sp>
      </p:grpSp>
      <p:graphicFrame>
        <p:nvGraphicFramePr>
          <p:cNvPr id="17" name="グラフ 16"/>
          <p:cNvGraphicFramePr/>
          <p:nvPr>
            <p:extLst>
              <p:ext uri="{D42A27DB-BD31-4B8C-83A1-F6EECF244321}">
                <p14:modId xmlns:p14="http://schemas.microsoft.com/office/powerpoint/2010/main" val="3270420357"/>
              </p:ext>
            </p:extLst>
          </p:nvPr>
        </p:nvGraphicFramePr>
        <p:xfrm>
          <a:off x="0" y="476672"/>
          <a:ext cx="10116616" cy="5904656"/>
        </p:xfrm>
        <a:graphic>
          <a:graphicData uri="http://schemas.openxmlformats.org/drawingml/2006/chart">
            <c:chart xmlns:c="http://schemas.openxmlformats.org/drawingml/2006/chart" xmlns:r="http://schemas.openxmlformats.org/officeDocument/2006/relationships" r:id="rId4"/>
          </a:graphicData>
        </a:graphic>
      </p:graphicFrame>
      <p:sp>
        <p:nvSpPr>
          <p:cNvPr id="18" name="テキスト ボックス 17"/>
          <p:cNvSpPr txBox="1"/>
          <p:nvPr/>
        </p:nvSpPr>
        <p:spPr>
          <a:xfrm>
            <a:off x="2915816" y="6488668"/>
            <a:ext cx="6228184" cy="230832"/>
          </a:xfrm>
          <a:prstGeom prst="rect">
            <a:avLst/>
          </a:prstGeom>
          <a:noFill/>
        </p:spPr>
        <p:txBody>
          <a:bodyPr wrap="square" rtlCol="0">
            <a:spAutoFit/>
          </a:bodyPr>
          <a:lstStyle/>
          <a:p>
            <a:r>
              <a:rPr lang="ja-JP" altLang="ja-JP" sz="900" dirty="0" smtClean="0"/>
              <a:t>出典：</a:t>
            </a:r>
            <a:r>
              <a:rPr lang="en-US" altLang="ja-JP" sz="900" dirty="0"/>
              <a:t>Literacy Rates Continue to Rise from One Generation to the Next(2017)Fact Sheet</a:t>
            </a:r>
            <a:endParaRPr kumimoji="1" lang="ja-JP" altLang="en-US" sz="9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ja-JP" altLang="en-US" dirty="0" smtClean="0">
                <a:latin typeface="HGP創英角ｺﾞｼｯｸUB" pitchFamily="50" charset="-128"/>
                <a:ea typeface="HGP創英角ｺﾞｼｯｸUB" pitchFamily="50" charset="-128"/>
              </a:rPr>
              <a:t>クイズ</a:t>
            </a:r>
          </a:p>
        </p:txBody>
      </p:sp>
      <p:sp>
        <p:nvSpPr>
          <p:cNvPr id="12291" name="Rectangle 3"/>
          <p:cNvSpPr>
            <a:spLocks noGrp="1" noChangeArrowheads="1"/>
          </p:cNvSpPr>
          <p:nvPr>
            <p:ph type="body" idx="1"/>
          </p:nvPr>
        </p:nvSpPr>
        <p:spPr>
          <a:xfrm>
            <a:off x="457200" y="1600200"/>
            <a:ext cx="8435280" cy="4525963"/>
          </a:xfrm>
        </p:spPr>
        <p:txBody>
          <a:bodyPr/>
          <a:lstStyle/>
          <a:p>
            <a:pPr marL="801688" indent="-801688" eaLnBrk="1" hangingPunct="1">
              <a:buNone/>
            </a:pPr>
            <a:r>
              <a:rPr lang="en-US" altLang="ja-JP" sz="4000" b="1" dirty="0" smtClean="0"/>
              <a:t>Q</a:t>
            </a:r>
            <a:r>
              <a:rPr lang="ja-JP" altLang="en-US" sz="4000" b="1" dirty="0" smtClean="0"/>
              <a:t>１</a:t>
            </a:r>
            <a:r>
              <a:rPr lang="ja-JP" altLang="en-US" sz="2800" dirty="0" smtClean="0"/>
              <a:t>開発途上国</a:t>
            </a:r>
            <a:r>
              <a:rPr lang="ja-JP" altLang="ja-JP" sz="2800" dirty="0" smtClean="0"/>
              <a:t>のすべての子どもが高校まで行けるようになるためには、年間いくら必要といわれているでしょう？</a:t>
            </a:r>
            <a:endParaRPr lang="ja-JP" altLang="en-US" sz="2800" dirty="0" smtClean="0"/>
          </a:p>
          <a:p>
            <a:pPr eaLnBrk="1" hangingPunct="1">
              <a:buNone/>
            </a:pPr>
            <a:r>
              <a:rPr lang="en-US" altLang="ja-JP" sz="1400" dirty="0" smtClean="0"/>
              <a:t>※</a:t>
            </a:r>
            <a:r>
              <a:rPr lang="ja-JP" altLang="en-US" sz="1400" dirty="0" smtClean="0"/>
              <a:t>ヒント：日本の</a:t>
            </a:r>
            <a:r>
              <a:rPr lang="en-US" altLang="ja-JP" sz="1400" dirty="0" smtClean="0"/>
              <a:t>2017</a:t>
            </a:r>
            <a:r>
              <a:rPr lang="ja-JP" altLang="en-US" sz="1400" dirty="0" smtClean="0"/>
              <a:t>年度の国家予算は</a:t>
            </a:r>
            <a:r>
              <a:rPr lang="en-US" altLang="ja-JP" sz="1400" dirty="0" smtClean="0"/>
              <a:t>97.5</a:t>
            </a:r>
            <a:r>
              <a:rPr lang="ja-JP" altLang="en-US" sz="1400" dirty="0" smtClean="0"/>
              <a:t>兆円、大学を含む教育・科学分野予算は</a:t>
            </a:r>
            <a:r>
              <a:rPr lang="en-US" altLang="ja-JP" sz="1400" dirty="0" smtClean="0"/>
              <a:t>5.4</a:t>
            </a:r>
            <a:r>
              <a:rPr lang="ja-JP" altLang="en-US" sz="1400" dirty="0" smtClean="0"/>
              <a:t>兆円です。</a:t>
            </a:r>
          </a:p>
          <a:p>
            <a:pPr eaLnBrk="1" hangingPunct="1">
              <a:buFontTx/>
              <a:buNone/>
            </a:pPr>
            <a:endParaRPr lang="en-US" altLang="ja-JP" sz="2800" dirty="0" smtClean="0"/>
          </a:p>
          <a:p>
            <a:pPr eaLnBrk="1" hangingPunct="1">
              <a:buFontTx/>
              <a:buNone/>
            </a:pPr>
            <a:r>
              <a:rPr lang="en-US" altLang="ja-JP" sz="2800" dirty="0" smtClean="0"/>
              <a:t>A</a:t>
            </a:r>
            <a:r>
              <a:rPr lang="ja-JP" altLang="en-US" sz="2800" dirty="0" err="1" smtClean="0"/>
              <a:t>．</a:t>
            </a:r>
            <a:r>
              <a:rPr lang="ja-JP" altLang="en-US" sz="2800" dirty="0" smtClean="0"/>
              <a:t>約</a:t>
            </a:r>
            <a:r>
              <a:rPr lang="en-US" altLang="ja-JP" sz="2800" dirty="0" smtClean="0"/>
              <a:t>54</a:t>
            </a:r>
            <a:r>
              <a:rPr lang="ja-JP" altLang="en-US" sz="2800" dirty="0" smtClean="0"/>
              <a:t>兆円</a:t>
            </a:r>
          </a:p>
          <a:p>
            <a:pPr eaLnBrk="1" hangingPunct="1">
              <a:buFontTx/>
              <a:buNone/>
            </a:pPr>
            <a:r>
              <a:rPr lang="en-US" altLang="ja-JP" sz="2800" dirty="0" smtClean="0"/>
              <a:t>B</a:t>
            </a:r>
            <a:r>
              <a:rPr lang="ja-JP" altLang="en-US" sz="2800" dirty="0" err="1" smtClean="0"/>
              <a:t>．</a:t>
            </a:r>
            <a:r>
              <a:rPr lang="ja-JP" altLang="en-US" sz="2800" dirty="0" smtClean="0"/>
              <a:t>約</a:t>
            </a:r>
            <a:r>
              <a:rPr lang="en-US" altLang="ja-JP" sz="2800" dirty="0" smtClean="0"/>
              <a:t>37</a:t>
            </a:r>
            <a:r>
              <a:rPr lang="ja-JP" altLang="en-US" sz="2800" dirty="0" smtClean="0"/>
              <a:t>兆円</a:t>
            </a:r>
          </a:p>
          <a:p>
            <a:pPr eaLnBrk="1" hangingPunct="1">
              <a:buFontTx/>
              <a:buNone/>
            </a:pPr>
            <a:r>
              <a:rPr lang="en-US" altLang="ja-JP" sz="2800" dirty="0" smtClean="0"/>
              <a:t>C</a:t>
            </a:r>
            <a:r>
              <a:rPr lang="ja-JP" altLang="en-US" sz="2800" dirty="0" err="1" smtClean="0"/>
              <a:t>．</a:t>
            </a:r>
            <a:r>
              <a:rPr lang="ja-JP" altLang="en-US" sz="2800" dirty="0" smtClean="0"/>
              <a:t>約</a:t>
            </a:r>
            <a:r>
              <a:rPr lang="en-US" altLang="ja-JP" sz="2800" dirty="0" smtClean="0"/>
              <a:t>15</a:t>
            </a:r>
            <a:r>
              <a:rPr lang="ja-JP" altLang="en-US" sz="2800" dirty="0" smtClean="0"/>
              <a:t>兆円</a:t>
            </a:r>
          </a:p>
          <a:p>
            <a:pPr eaLnBrk="1" hangingPunct="1"/>
            <a:endParaRPr lang="en-US" altLang="ja-JP" sz="2800" dirty="0" smtClean="0"/>
          </a:p>
        </p:txBody>
      </p:sp>
      <p:pic>
        <p:nvPicPr>
          <p:cNvPr id="12292"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2293"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25607" name="Oval 7"/>
          <p:cNvSpPr>
            <a:spLocks noChangeArrowheads="1"/>
          </p:cNvSpPr>
          <p:nvPr/>
        </p:nvSpPr>
        <p:spPr bwMode="auto">
          <a:xfrm>
            <a:off x="395338" y="4437112"/>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pic>
        <p:nvPicPr>
          <p:cNvPr id="10" name="Picture 16"/>
          <p:cNvPicPr>
            <a:picLocks noChangeAspect="1" noChangeArrowheads="1"/>
          </p:cNvPicPr>
          <p:nvPr/>
        </p:nvPicPr>
        <p:blipFill>
          <a:blip r:embed="rId4" cstate="print"/>
          <a:srcRect/>
          <a:stretch>
            <a:fillRect/>
          </a:stretch>
        </p:blipFill>
        <p:spPr bwMode="auto">
          <a:xfrm>
            <a:off x="4572000" y="4653136"/>
            <a:ext cx="678636" cy="1001266"/>
          </a:xfrm>
          <a:prstGeom prst="rect">
            <a:avLst/>
          </a:prstGeom>
          <a:noFill/>
          <a:ln w="9525">
            <a:noFill/>
            <a:miter lim="800000"/>
            <a:headEnd/>
            <a:tailEnd/>
          </a:ln>
        </p:spPr>
      </p:pic>
      <p:sp>
        <p:nvSpPr>
          <p:cNvPr id="11" name="テキスト ボックス 10"/>
          <p:cNvSpPr txBox="1"/>
          <p:nvPr/>
        </p:nvSpPr>
        <p:spPr>
          <a:xfrm>
            <a:off x="5364088" y="4509120"/>
            <a:ext cx="3384376" cy="461665"/>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ja-JP" altLang="en-US" sz="2400" dirty="0" smtClean="0">
                <a:solidFill>
                  <a:srgbClr val="FF0000"/>
                </a:solidFill>
                <a:latin typeface="Meiryo UI" pitchFamily="50" charset="-128"/>
                <a:ea typeface="Meiryo UI" pitchFamily="50" charset="-128"/>
                <a:cs typeface="Meiryo UI" pitchFamily="50" charset="-128"/>
              </a:rPr>
              <a:t>へ～そうなんだ！</a:t>
            </a:r>
            <a:endParaRPr lang="en-US" altLang="ja-JP" sz="2400" dirty="0" smtClean="0">
              <a:solidFill>
                <a:srgbClr val="FF0000"/>
              </a:solidFill>
              <a:latin typeface="Meiryo UI" pitchFamily="50" charset="-128"/>
              <a:ea typeface="Meiryo UI" pitchFamily="50" charset="-128"/>
              <a:cs typeface="Meiryo UI" pitchFamily="50" charset="-128"/>
            </a:endParaRPr>
          </a:p>
        </p:txBody>
      </p:sp>
      <p:grpSp>
        <p:nvGrpSpPr>
          <p:cNvPr id="15" name="Group 13"/>
          <p:cNvGrpSpPr>
            <a:grpSpLocks/>
          </p:cNvGrpSpPr>
          <p:nvPr/>
        </p:nvGrpSpPr>
        <p:grpSpPr bwMode="auto">
          <a:xfrm>
            <a:off x="395288" y="188913"/>
            <a:ext cx="1441450" cy="304800"/>
            <a:chOff x="249" y="119"/>
            <a:chExt cx="908" cy="192"/>
          </a:xfrm>
        </p:grpSpPr>
        <p:sp>
          <p:nvSpPr>
            <p:cNvPr id="16"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additive="base">
                                        <p:cTn id="7" dur="500" fill="hold"/>
                                        <p:tgtEl>
                                          <p:spTgt spid="25607"/>
                                        </p:tgtEl>
                                        <p:attrNameLst>
                                          <p:attrName>ppt_x</p:attrName>
                                        </p:attrNameLst>
                                      </p:cBhvr>
                                      <p:tavLst>
                                        <p:tav tm="0">
                                          <p:val>
                                            <p:strVal val="#ppt_x"/>
                                          </p:val>
                                        </p:tav>
                                        <p:tav tm="100000">
                                          <p:val>
                                            <p:strVal val="#ppt_x"/>
                                          </p:val>
                                        </p:tav>
                                      </p:tavLst>
                                    </p:anim>
                                    <p:anim calcmode="lin" valueType="num">
                                      <p:cBhvr additive="base">
                                        <p:cTn id="8" dur="500" fill="hold"/>
                                        <p:tgtEl>
                                          <p:spTgt spid="2560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ja-JP" altLang="en-US" dirty="0" smtClean="0">
                <a:latin typeface="HGP創英角ｺﾞｼｯｸUB" pitchFamily="50" charset="-128"/>
                <a:ea typeface="HGP創英角ｺﾞｼｯｸUB" pitchFamily="50" charset="-128"/>
              </a:rPr>
              <a:t>クイズ</a:t>
            </a:r>
          </a:p>
        </p:txBody>
      </p:sp>
      <p:sp>
        <p:nvSpPr>
          <p:cNvPr id="12291" name="Rectangle 3"/>
          <p:cNvSpPr>
            <a:spLocks noGrp="1" noChangeArrowheads="1"/>
          </p:cNvSpPr>
          <p:nvPr>
            <p:ph type="body" idx="1"/>
          </p:nvPr>
        </p:nvSpPr>
        <p:spPr>
          <a:xfrm>
            <a:off x="457200" y="1600200"/>
            <a:ext cx="8435280" cy="4525963"/>
          </a:xfrm>
        </p:spPr>
        <p:txBody>
          <a:bodyPr/>
          <a:lstStyle/>
          <a:p>
            <a:pPr marL="801688" indent="-801688" eaLnBrk="1" hangingPunct="1">
              <a:buNone/>
            </a:pPr>
            <a:r>
              <a:rPr lang="en-US" altLang="ja-JP" sz="4000" b="1" dirty="0" smtClean="0"/>
              <a:t>Q</a:t>
            </a:r>
            <a:r>
              <a:rPr lang="ja-JP" altLang="en-US" sz="4000" b="1" dirty="0" smtClean="0"/>
              <a:t>２ </a:t>
            </a:r>
            <a:r>
              <a:rPr lang="ja-JP" altLang="ja-JP" sz="2800" dirty="0" smtClean="0"/>
              <a:t>その必要な</a:t>
            </a:r>
            <a:r>
              <a:rPr lang="en-US" altLang="ja-JP" sz="2800" dirty="0" smtClean="0"/>
              <a:t>37</a:t>
            </a:r>
            <a:r>
              <a:rPr lang="ja-JP" altLang="ja-JP" sz="2800" dirty="0" smtClean="0"/>
              <a:t>兆円のうち、日本を含む豊かな国は</a:t>
            </a:r>
            <a:r>
              <a:rPr lang="ja-JP" altLang="en-US" sz="2800" dirty="0" smtClean="0"/>
              <a:t>、</a:t>
            </a:r>
            <a:r>
              <a:rPr lang="ja-JP" altLang="ja-JP" sz="2800" dirty="0" smtClean="0"/>
              <a:t>どのくらいの援助をする必要があるでしょう？</a:t>
            </a:r>
            <a:endParaRPr lang="ja-JP" altLang="en-US" sz="2800" dirty="0" smtClean="0"/>
          </a:p>
          <a:p>
            <a:pPr eaLnBrk="1" hangingPunct="1">
              <a:buNone/>
            </a:pPr>
            <a:endParaRPr lang="ja-JP" altLang="en-US" sz="1600" dirty="0" smtClean="0"/>
          </a:p>
          <a:p>
            <a:pPr eaLnBrk="1" hangingPunct="1">
              <a:buFontTx/>
              <a:buNone/>
            </a:pPr>
            <a:endParaRPr lang="en-US" altLang="ja-JP" sz="2800" dirty="0" smtClean="0"/>
          </a:p>
          <a:p>
            <a:pPr eaLnBrk="1" hangingPunct="1">
              <a:buFontTx/>
              <a:buNone/>
            </a:pPr>
            <a:r>
              <a:rPr lang="en-US" altLang="ja-JP" sz="2800" dirty="0" smtClean="0"/>
              <a:t>A</a:t>
            </a:r>
            <a:r>
              <a:rPr lang="ja-JP" altLang="en-US" sz="2800" dirty="0" err="1" smtClean="0"/>
              <a:t>．</a:t>
            </a:r>
            <a:r>
              <a:rPr lang="ja-JP" altLang="en-US" sz="2800" dirty="0" smtClean="0"/>
              <a:t>約</a:t>
            </a:r>
            <a:r>
              <a:rPr lang="en-US" altLang="ja-JP" sz="2800" dirty="0" smtClean="0"/>
              <a:t>11</a:t>
            </a:r>
            <a:r>
              <a:rPr lang="ja-JP" altLang="en-US" sz="2800" dirty="0" smtClean="0"/>
              <a:t>兆円</a:t>
            </a:r>
          </a:p>
          <a:p>
            <a:pPr eaLnBrk="1" hangingPunct="1">
              <a:buFontTx/>
              <a:buNone/>
            </a:pPr>
            <a:r>
              <a:rPr lang="en-US" altLang="ja-JP" sz="2800" dirty="0" smtClean="0"/>
              <a:t>B</a:t>
            </a:r>
            <a:r>
              <a:rPr lang="ja-JP" altLang="en-US" sz="2800" dirty="0" err="1" smtClean="0"/>
              <a:t>．</a:t>
            </a:r>
            <a:r>
              <a:rPr lang="ja-JP" altLang="en-US" sz="2800" dirty="0" smtClean="0"/>
              <a:t>約  </a:t>
            </a:r>
            <a:r>
              <a:rPr lang="en-US" altLang="ja-JP" sz="2800" dirty="0" smtClean="0"/>
              <a:t>9</a:t>
            </a:r>
            <a:r>
              <a:rPr lang="ja-JP" altLang="en-US" sz="2800" dirty="0" smtClean="0"/>
              <a:t>兆円</a:t>
            </a:r>
          </a:p>
          <a:p>
            <a:pPr eaLnBrk="1" hangingPunct="1">
              <a:buFontTx/>
              <a:buNone/>
            </a:pPr>
            <a:r>
              <a:rPr lang="en-US" altLang="ja-JP" sz="2800" dirty="0" smtClean="0"/>
              <a:t>C</a:t>
            </a:r>
            <a:r>
              <a:rPr lang="ja-JP" altLang="en-US" sz="2800" dirty="0" err="1" smtClean="0"/>
              <a:t>．</a:t>
            </a:r>
            <a:r>
              <a:rPr lang="ja-JP" altLang="en-US" sz="2800" dirty="0" smtClean="0"/>
              <a:t>約  </a:t>
            </a:r>
            <a:r>
              <a:rPr lang="en-US" altLang="ja-JP" sz="2800" dirty="0" smtClean="0"/>
              <a:t>4</a:t>
            </a:r>
            <a:r>
              <a:rPr lang="ja-JP" altLang="en-US" sz="2800" dirty="0" smtClean="0"/>
              <a:t>兆円</a:t>
            </a:r>
          </a:p>
          <a:p>
            <a:pPr eaLnBrk="1" hangingPunct="1"/>
            <a:endParaRPr lang="en-US" altLang="ja-JP" sz="2800" dirty="0" smtClean="0"/>
          </a:p>
        </p:txBody>
      </p:sp>
      <p:pic>
        <p:nvPicPr>
          <p:cNvPr id="12292"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2293"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25607" name="Oval 7"/>
          <p:cNvSpPr>
            <a:spLocks noChangeArrowheads="1"/>
          </p:cNvSpPr>
          <p:nvPr/>
        </p:nvSpPr>
        <p:spPr bwMode="auto">
          <a:xfrm>
            <a:off x="395338" y="4508922"/>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pic>
        <p:nvPicPr>
          <p:cNvPr id="10" name="Picture 16"/>
          <p:cNvPicPr>
            <a:picLocks noChangeAspect="1" noChangeArrowheads="1"/>
          </p:cNvPicPr>
          <p:nvPr/>
        </p:nvPicPr>
        <p:blipFill>
          <a:blip r:embed="rId4" cstate="print"/>
          <a:srcRect/>
          <a:stretch>
            <a:fillRect/>
          </a:stretch>
        </p:blipFill>
        <p:spPr bwMode="auto">
          <a:xfrm>
            <a:off x="6012160" y="4221088"/>
            <a:ext cx="678636" cy="1001266"/>
          </a:xfrm>
          <a:prstGeom prst="rect">
            <a:avLst/>
          </a:prstGeom>
          <a:noFill/>
          <a:ln w="9525">
            <a:noFill/>
            <a:miter lim="800000"/>
            <a:headEnd/>
            <a:tailEnd/>
          </a:ln>
        </p:spPr>
      </p:pic>
      <p:sp>
        <p:nvSpPr>
          <p:cNvPr id="11" name="テキスト ボックス 10"/>
          <p:cNvSpPr txBox="1"/>
          <p:nvPr/>
        </p:nvSpPr>
        <p:spPr>
          <a:xfrm>
            <a:off x="5580112" y="3573016"/>
            <a:ext cx="3384376" cy="461665"/>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ja-JP" altLang="en-US" sz="2400" dirty="0" smtClean="0">
                <a:solidFill>
                  <a:srgbClr val="FF0000"/>
                </a:solidFill>
                <a:latin typeface="Meiryo UI" pitchFamily="50" charset="-128"/>
                <a:ea typeface="Meiryo UI" pitchFamily="50" charset="-128"/>
                <a:cs typeface="Meiryo UI" pitchFamily="50" charset="-128"/>
              </a:rPr>
              <a:t>びっくりだね！</a:t>
            </a:r>
            <a:endParaRPr lang="en-US" altLang="ja-JP" sz="2400" dirty="0" smtClean="0">
              <a:solidFill>
                <a:srgbClr val="FF0000"/>
              </a:solidFill>
              <a:latin typeface="Meiryo UI" pitchFamily="50" charset="-128"/>
              <a:ea typeface="Meiryo UI" pitchFamily="50" charset="-128"/>
              <a:cs typeface="Meiryo UI" pitchFamily="50" charset="-128"/>
            </a:endParaRPr>
          </a:p>
        </p:txBody>
      </p:sp>
      <p:grpSp>
        <p:nvGrpSpPr>
          <p:cNvPr id="2" name="Group 13"/>
          <p:cNvGrpSpPr>
            <a:grpSpLocks/>
          </p:cNvGrpSpPr>
          <p:nvPr/>
        </p:nvGrpSpPr>
        <p:grpSpPr bwMode="auto">
          <a:xfrm>
            <a:off x="395288" y="188913"/>
            <a:ext cx="1441450" cy="304800"/>
            <a:chOff x="249" y="119"/>
            <a:chExt cx="908" cy="192"/>
          </a:xfrm>
        </p:grpSpPr>
        <p:sp>
          <p:nvSpPr>
            <p:cNvPr id="16"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a:solidFill>
                    <a:schemeClr val="bg2"/>
                  </a:solidFill>
                </a:rPr>
                <a:t>アクティビティ</a:t>
              </a:r>
              <a:r>
                <a:rPr lang="en-US" altLang="ja-JP" sz="1400" dirty="0">
                  <a:solidFill>
                    <a:schemeClr val="bg2"/>
                  </a:solidFill>
                </a:rPr>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additive="base">
                                        <p:cTn id="7" dur="500" fill="hold"/>
                                        <p:tgtEl>
                                          <p:spTgt spid="25607"/>
                                        </p:tgtEl>
                                        <p:attrNameLst>
                                          <p:attrName>ppt_x</p:attrName>
                                        </p:attrNameLst>
                                      </p:cBhvr>
                                      <p:tavLst>
                                        <p:tav tm="0">
                                          <p:val>
                                            <p:strVal val="#ppt_x"/>
                                          </p:val>
                                        </p:tav>
                                        <p:tav tm="100000">
                                          <p:val>
                                            <p:strVal val="#ppt_x"/>
                                          </p:val>
                                        </p:tav>
                                      </p:tavLst>
                                    </p:anim>
                                    <p:anim calcmode="lin" valueType="num">
                                      <p:cBhvr additive="base">
                                        <p:cTn id="8" dur="500" fill="hold"/>
                                        <p:tgtEl>
                                          <p:spTgt spid="2560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6" presetClass="emph" presetSubtype="0" fill="hold" nodeType="withEffect">
                                  <p:stCondLst>
                                    <p:cond delay="0"/>
                                  </p:stCondLst>
                                  <p:childTnLst>
                                    <p:animScale>
                                      <p:cBhvr>
                                        <p:cTn id="13"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828179" y="908050"/>
            <a:ext cx="7776269" cy="4031873"/>
          </a:xfrm>
          <a:prstGeom prst="rect">
            <a:avLst/>
          </a:prstGeom>
          <a:noFill/>
          <a:ln w="9525">
            <a:noFill/>
            <a:miter lim="800000"/>
            <a:headEnd/>
            <a:tailEnd/>
          </a:ln>
          <a:effectLst/>
        </p:spPr>
        <p:txBody>
          <a:bodyPr wrap="square">
            <a:spAutoFit/>
          </a:bodyPr>
          <a:lstStyle/>
          <a:p>
            <a:r>
              <a:rPr lang="ja-JP" altLang="ja-JP" sz="3200" dirty="0" smtClean="0">
                <a:latin typeface="+mn-ea"/>
                <a:ea typeface="+mn-ea"/>
              </a:rPr>
              <a:t>世界中のすべての子どもが高校まで行けるようになるためには、</a:t>
            </a:r>
            <a:r>
              <a:rPr lang="ja-JP" altLang="ja-JP" sz="3200" b="1" dirty="0" smtClean="0">
                <a:solidFill>
                  <a:srgbClr val="7030A0"/>
                </a:solidFill>
                <a:latin typeface="+mn-ea"/>
                <a:ea typeface="+mn-ea"/>
              </a:rPr>
              <a:t>年間約</a:t>
            </a:r>
            <a:r>
              <a:rPr lang="en-US" altLang="ja-JP" sz="3200" b="1" dirty="0" smtClean="0">
                <a:solidFill>
                  <a:srgbClr val="7030A0"/>
                </a:solidFill>
                <a:latin typeface="+mn-ea"/>
                <a:ea typeface="+mn-ea"/>
              </a:rPr>
              <a:t>37</a:t>
            </a:r>
            <a:r>
              <a:rPr lang="ja-JP" altLang="ja-JP" sz="3200" b="1" dirty="0" smtClean="0">
                <a:solidFill>
                  <a:srgbClr val="7030A0"/>
                </a:solidFill>
                <a:latin typeface="+mn-ea"/>
                <a:ea typeface="+mn-ea"/>
              </a:rPr>
              <a:t>兆円</a:t>
            </a:r>
            <a:r>
              <a:rPr lang="ja-JP" altLang="ja-JP" sz="3200" dirty="0" smtClean="0">
                <a:latin typeface="+mn-ea"/>
                <a:ea typeface="+mn-ea"/>
              </a:rPr>
              <a:t>が必要です。</a:t>
            </a:r>
            <a:endParaRPr lang="en-US" altLang="ja-JP" sz="3200" dirty="0" smtClean="0">
              <a:latin typeface="+mn-ea"/>
              <a:ea typeface="+mn-ea"/>
            </a:endParaRPr>
          </a:p>
          <a:p>
            <a:endParaRPr lang="en-US" altLang="ja-JP" sz="3200" dirty="0" smtClean="0">
              <a:latin typeface="+mn-ea"/>
              <a:ea typeface="+mn-ea"/>
            </a:endParaRPr>
          </a:p>
          <a:p>
            <a:r>
              <a:rPr lang="ja-JP" altLang="ja-JP" sz="3200" dirty="0" smtClean="0">
                <a:latin typeface="+mn-ea"/>
                <a:ea typeface="+mn-ea"/>
              </a:rPr>
              <a:t>このうち、</a:t>
            </a:r>
            <a:r>
              <a:rPr lang="en-US" altLang="ja-JP" sz="3200" dirty="0" smtClean="0">
                <a:latin typeface="+mn-ea"/>
                <a:ea typeface="+mn-ea"/>
              </a:rPr>
              <a:t>33</a:t>
            </a:r>
            <a:r>
              <a:rPr lang="ja-JP" altLang="ja-JP" sz="3200" dirty="0" smtClean="0">
                <a:latin typeface="+mn-ea"/>
                <a:ea typeface="+mn-ea"/>
              </a:rPr>
              <a:t>兆円は途上国政府が教育予算を増やして負担することができますが、</a:t>
            </a:r>
            <a:r>
              <a:rPr lang="en-US" altLang="ja-JP" sz="3200" b="1" dirty="0" smtClean="0">
                <a:solidFill>
                  <a:srgbClr val="7030A0"/>
                </a:solidFill>
                <a:latin typeface="+mn-ea"/>
                <a:ea typeface="+mn-ea"/>
              </a:rPr>
              <a:t>4</a:t>
            </a:r>
            <a:r>
              <a:rPr lang="ja-JP" altLang="ja-JP" sz="3200" b="1" dirty="0" smtClean="0">
                <a:solidFill>
                  <a:srgbClr val="7030A0"/>
                </a:solidFill>
                <a:latin typeface="+mn-ea"/>
                <a:ea typeface="+mn-ea"/>
              </a:rPr>
              <a:t>兆円</a:t>
            </a:r>
            <a:r>
              <a:rPr lang="ja-JP" altLang="ja-JP" sz="3200" dirty="0" smtClean="0">
                <a:latin typeface="+mn-ea"/>
                <a:ea typeface="+mn-ea"/>
              </a:rPr>
              <a:t>が足りないので、日本を含めた豊かな国々が支援する必要があります</a:t>
            </a:r>
            <a:r>
              <a:rPr lang="ja-JP" altLang="en-US" sz="3200" dirty="0" smtClean="0">
                <a:latin typeface="+mn-ea"/>
                <a:ea typeface="+mn-ea"/>
              </a:rPr>
              <a:t>。</a:t>
            </a:r>
            <a:endParaRPr lang="ja-JP" altLang="en-US" sz="3200" dirty="0">
              <a:latin typeface="+mn-ea"/>
              <a:ea typeface="+mn-ea"/>
            </a:endParaRPr>
          </a:p>
        </p:txBody>
      </p:sp>
      <p:pic>
        <p:nvPicPr>
          <p:cNvPr id="13315"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3316"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8" name="Picture 8"/>
          <p:cNvPicPr>
            <a:picLocks noChangeAspect="1" noChangeArrowheads="1"/>
          </p:cNvPicPr>
          <p:nvPr/>
        </p:nvPicPr>
        <p:blipFill>
          <a:blip r:embed="rId4" cstate="print"/>
          <a:srcRect/>
          <a:stretch>
            <a:fillRect/>
          </a:stretch>
        </p:blipFill>
        <p:spPr bwMode="auto">
          <a:xfrm>
            <a:off x="7524328" y="5733256"/>
            <a:ext cx="907301" cy="864096"/>
          </a:xfrm>
          <a:prstGeom prst="rect">
            <a:avLst/>
          </a:prstGeom>
          <a:noFill/>
          <a:ln w="9525">
            <a:noFill/>
            <a:miter lim="800000"/>
            <a:headEnd/>
            <a:tailEnd/>
          </a:ln>
        </p:spPr>
      </p:pic>
      <p:grpSp>
        <p:nvGrpSpPr>
          <p:cNvPr id="12" name="Group 13"/>
          <p:cNvGrpSpPr>
            <a:grpSpLocks/>
          </p:cNvGrpSpPr>
          <p:nvPr/>
        </p:nvGrpSpPr>
        <p:grpSpPr bwMode="auto">
          <a:xfrm>
            <a:off x="395288" y="188913"/>
            <a:ext cx="1441450" cy="304800"/>
            <a:chOff x="249" y="119"/>
            <a:chExt cx="908" cy="192"/>
          </a:xfrm>
        </p:grpSpPr>
        <p:sp>
          <p:nvSpPr>
            <p:cNvPr id="13"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a:solidFill>
                    <a:schemeClr val="bg2"/>
                  </a:solidFill>
                </a:rPr>
                <a:t>アクティビティ</a:t>
              </a:r>
              <a:r>
                <a:rPr lang="en-US" altLang="ja-JP" sz="1400" dirty="0">
                  <a:solidFill>
                    <a:schemeClr val="bg2"/>
                  </a:solidFill>
                </a:rPr>
                <a:t>3</a:t>
              </a:r>
            </a:p>
          </p:txBody>
        </p:sp>
      </p:grpSp>
      <p:sp>
        <p:nvSpPr>
          <p:cNvPr id="9" name="テキスト ボックス 8"/>
          <p:cNvSpPr txBox="1"/>
          <p:nvPr/>
        </p:nvSpPr>
        <p:spPr>
          <a:xfrm rot="392011">
            <a:off x="4061231" y="5538825"/>
            <a:ext cx="3535596" cy="707886"/>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ja-JP" altLang="en-US" sz="2000" dirty="0" smtClean="0">
                <a:solidFill>
                  <a:srgbClr val="FF0000"/>
                </a:solidFill>
                <a:latin typeface="Meiryo UI" pitchFamily="50" charset="-128"/>
                <a:ea typeface="Meiryo UI" pitchFamily="50" charset="-128"/>
                <a:cs typeface="Meiryo UI" pitchFamily="50" charset="-128"/>
              </a:rPr>
              <a:t>すべての子どもが高校まで行けるようになるのが目標になったのだ！</a:t>
            </a:r>
            <a:endParaRPr lang="en-US" altLang="ja-JP" sz="2000" dirty="0" smtClean="0">
              <a:solidFill>
                <a:srgbClr val="FF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8"/>
          <p:cNvSpPr txBox="1">
            <a:spLocks noChangeArrowheads="1"/>
          </p:cNvSpPr>
          <p:nvPr/>
        </p:nvSpPr>
        <p:spPr bwMode="auto">
          <a:xfrm>
            <a:off x="3779838" y="4724400"/>
            <a:ext cx="1871662" cy="366713"/>
          </a:xfrm>
          <a:prstGeom prst="rect">
            <a:avLst/>
          </a:prstGeom>
          <a:noFill/>
          <a:ln w="9525">
            <a:noFill/>
            <a:miter lim="800000"/>
            <a:headEnd/>
            <a:tailEnd/>
          </a:ln>
          <a:effectLst/>
        </p:spPr>
        <p:txBody>
          <a:bodyPr>
            <a:spAutoFit/>
          </a:bodyPr>
          <a:lstStyle/>
          <a:p>
            <a:pPr>
              <a:spcBef>
                <a:spcPct val="50000"/>
              </a:spcBef>
            </a:pPr>
            <a:endParaRPr lang="ja-JP" altLang="ja-JP"/>
          </a:p>
        </p:txBody>
      </p:sp>
      <p:sp>
        <p:nvSpPr>
          <p:cNvPr id="14342" name="Text Box 9"/>
          <p:cNvSpPr txBox="1">
            <a:spLocks noChangeArrowheads="1"/>
          </p:cNvSpPr>
          <p:nvPr/>
        </p:nvSpPr>
        <p:spPr bwMode="auto">
          <a:xfrm>
            <a:off x="3563938" y="4724400"/>
            <a:ext cx="1944687" cy="366713"/>
          </a:xfrm>
          <a:prstGeom prst="rect">
            <a:avLst/>
          </a:prstGeom>
          <a:noFill/>
          <a:ln w="9525">
            <a:noFill/>
            <a:miter lim="800000"/>
            <a:headEnd/>
            <a:tailEnd/>
          </a:ln>
          <a:effectLst/>
        </p:spPr>
        <p:txBody>
          <a:bodyPr>
            <a:spAutoFit/>
          </a:bodyPr>
          <a:lstStyle/>
          <a:p>
            <a:pPr>
              <a:spcBef>
                <a:spcPct val="50000"/>
              </a:spcBef>
            </a:pPr>
            <a:endParaRPr lang="ja-JP" altLang="ja-JP"/>
          </a:p>
        </p:txBody>
      </p:sp>
      <p:sp>
        <p:nvSpPr>
          <p:cNvPr id="14343" name="Rectangle 10"/>
          <p:cNvSpPr>
            <a:spLocks noChangeArrowheads="1"/>
          </p:cNvSpPr>
          <p:nvPr/>
        </p:nvSpPr>
        <p:spPr bwMode="auto">
          <a:xfrm>
            <a:off x="3563938" y="4868863"/>
            <a:ext cx="2116137" cy="1015663"/>
          </a:xfrm>
          <a:prstGeom prst="rect">
            <a:avLst/>
          </a:prstGeom>
          <a:noFill/>
          <a:ln w="9525">
            <a:noFill/>
            <a:miter lim="800000"/>
            <a:headEnd/>
            <a:tailEnd/>
          </a:ln>
          <a:effectLst/>
        </p:spPr>
        <p:txBody>
          <a:bodyPr>
            <a:spAutoFit/>
          </a:bodyPr>
          <a:lstStyle/>
          <a:p>
            <a:pPr algn="ctr"/>
            <a:r>
              <a:rPr lang="en-US" altLang="ja-JP" dirty="0" smtClean="0"/>
              <a:t>87cm</a:t>
            </a:r>
            <a:r>
              <a:rPr lang="en-US" altLang="ja-JP" dirty="0"/>
              <a:t>= </a:t>
            </a:r>
          </a:p>
          <a:p>
            <a:pPr algn="ctr"/>
            <a:endParaRPr lang="en-US" altLang="ja-JP" dirty="0"/>
          </a:p>
          <a:p>
            <a:pPr algn="ctr"/>
            <a:r>
              <a:rPr lang="en-US" altLang="ja-JP" sz="2400" dirty="0" smtClean="0">
                <a:solidFill>
                  <a:srgbClr val="FF0000"/>
                </a:solidFill>
              </a:rPr>
              <a:t>8</a:t>
            </a:r>
            <a:r>
              <a:rPr lang="ja-JP" altLang="en-US" sz="2400" dirty="0" smtClean="0">
                <a:solidFill>
                  <a:srgbClr val="FF0000"/>
                </a:solidFill>
              </a:rPr>
              <a:t>兆</a:t>
            </a:r>
            <a:r>
              <a:rPr lang="en-US" altLang="ja-JP" sz="2400" dirty="0" smtClean="0">
                <a:solidFill>
                  <a:srgbClr val="FF0000"/>
                </a:solidFill>
              </a:rPr>
              <a:t>7,300</a:t>
            </a:r>
            <a:r>
              <a:rPr lang="ja-JP" altLang="en-US" sz="2400" dirty="0" smtClean="0">
                <a:solidFill>
                  <a:srgbClr val="FF0000"/>
                </a:solidFill>
              </a:rPr>
              <a:t>億円</a:t>
            </a:r>
            <a:endParaRPr lang="ja-JP" altLang="en-US" sz="2400" dirty="0">
              <a:solidFill>
                <a:srgbClr val="FF0000"/>
              </a:solidFill>
            </a:endParaRPr>
          </a:p>
        </p:txBody>
      </p:sp>
      <p:sp>
        <p:nvSpPr>
          <p:cNvPr id="14344" name="Text Box 11"/>
          <p:cNvSpPr txBox="1">
            <a:spLocks noChangeArrowheads="1"/>
          </p:cNvSpPr>
          <p:nvPr/>
        </p:nvSpPr>
        <p:spPr bwMode="auto">
          <a:xfrm>
            <a:off x="6372225" y="4941888"/>
            <a:ext cx="2555875" cy="923330"/>
          </a:xfrm>
          <a:prstGeom prst="rect">
            <a:avLst/>
          </a:prstGeom>
          <a:noFill/>
          <a:ln w="9525">
            <a:noFill/>
            <a:miter lim="800000"/>
            <a:headEnd/>
            <a:tailEnd/>
          </a:ln>
          <a:effectLst/>
        </p:spPr>
        <p:txBody>
          <a:bodyPr>
            <a:spAutoFit/>
          </a:bodyPr>
          <a:lstStyle/>
          <a:p>
            <a:pPr algn="ctr">
              <a:spcBef>
                <a:spcPct val="50000"/>
              </a:spcBef>
            </a:pPr>
            <a:r>
              <a:rPr lang="en-US" altLang="ja-JP" dirty="0" smtClean="0"/>
              <a:t>18.5m=</a:t>
            </a:r>
            <a:endParaRPr lang="en-US" altLang="ja-JP" dirty="0"/>
          </a:p>
          <a:p>
            <a:pPr algn="ctr">
              <a:spcBef>
                <a:spcPct val="50000"/>
              </a:spcBef>
            </a:pPr>
            <a:r>
              <a:rPr lang="en-US" altLang="ja-JP" sz="2400" dirty="0" smtClean="0">
                <a:solidFill>
                  <a:srgbClr val="FF0000"/>
                </a:solidFill>
              </a:rPr>
              <a:t>185</a:t>
            </a:r>
            <a:r>
              <a:rPr lang="ja-JP" altLang="en-US" sz="2400" dirty="0" smtClean="0">
                <a:solidFill>
                  <a:srgbClr val="FF0000"/>
                </a:solidFill>
              </a:rPr>
              <a:t>兆円</a:t>
            </a:r>
            <a:endParaRPr lang="ja-JP" altLang="en-US" sz="2400" dirty="0">
              <a:solidFill>
                <a:srgbClr val="FF0000"/>
              </a:solidFill>
            </a:endParaRPr>
          </a:p>
        </p:txBody>
      </p:sp>
      <p:sp>
        <p:nvSpPr>
          <p:cNvPr id="14345" name="Text Box 12"/>
          <p:cNvSpPr txBox="1">
            <a:spLocks noChangeArrowheads="1"/>
          </p:cNvSpPr>
          <p:nvPr/>
        </p:nvSpPr>
        <p:spPr bwMode="auto">
          <a:xfrm>
            <a:off x="467544" y="1412776"/>
            <a:ext cx="2736303" cy="584775"/>
          </a:xfrm>
          <a:prstGeom prst="rect">
            <a:avLst/>
          </a:prstGeom>
          <a:noFill/>
          <a:ln w="9525">
            <a:noFill/>
            <a:miter lim="800000"/>
            <a:headEnd/>
            <a:tailEnd/>
          </a:ln>
          <a:effectLst/>
        </p:spPr>
        <p:txBody>
          <a:bodyPr wrap="square">
            <a:spAutoFit/>
          </a:bodyPr>
          <a:lstStyle/>
          <a:p>
            <a:pPr algn="ctr">
              <a:spcBef>
                <a:spcPct val="50000"/>
              </a:spcBef>
            </a:pPr>
            <a:r>
              <a:rPr lang="ja-JP" altLang="en-US" sz="3200" dirty="0" smtClean="0">
                <a:latin typeface="HGP創英角ｺﾞｼｯｸUB" pitchFamily="50" charset="-128"/>
                <a:ea typeface="HGP創英角ｺﾞｼｯｸUB" pitchFamily="50" charset="-128"/>
              </a:rPr>
              <a:t>必要な援助額</a:t>
            </a:r>
            <a:endParaRPr lang="ja-JP" altLang="en-US" sz="3200" dirty="0">
              <a:latin typeface="HGP創英角ｺﾞｼｯｸUB" pitchFamily="50" charset="-128"/>
              <a:ea typeface="HGP創英角ｺﾞｼｯｸUB" pitchFamily="50" charset="-128"/>
            </a:endParaRPr>
          </a:p>
        </p:txBody>
      </p:sp>
      <p:sp>
        <p:nvSpPr>
          <p:cNvPr id="14346" name="Text Box 13"/>
          <p:cNvSpPr txBox="1">
            <a:spLocks noChangeArrowheads="1"/>
          </p:cNvSpPr>
          <p:nvPr/>
        </p:nvSpPr>
        <p:spPr bwMode="auto">
          <a:xfrm>
            <a:off x="3635896" y="1412875"/>
            <a:ext cx="1872729" cy="584775"/>
          </a:xfrm>
          <a:prstGeom prst="rect">
            <a:avLst/>
          </a:prstGeom>
          <a:noFill/>
          <a:ln w="9525">
            <a:noFill/>
            <a:miter lim="800000"/>
            <a:headEnd/>
            <a:tailEnd/>
          </a:ln>
          <a:effectLst/>
        </p:spPr>
        <p:txBody>
          <a:bodyPr wrap="square">
            <a:spAutoFit/>
          </a:bodyPr>
          <a:lstStyle/>
          <a:p>
            <a:pPr algn="ctr">
              <a:spcBef>
                <a:spcPct val="50000"/>
              </a:spcBef>
            </a:pPr>
            <a:r>
              <a:rPr lang="ja-JP" altLang="en-US" sz="3200" dirty="0" smtClean="0">
                <a:latin typeface="HGP創英角ｺﾞｼｯｸUB" pitchFamily="50" charset="-128"/>
                <a:ea typeface="HGP創英角ｺﾞｼｯｸUB" pitchFamily="50" charset="-128"/>
              </a:rPr>
              <a:t>ゲーム</a:t>
            </a:r>
            <a:endParaRPr lang="ja-JP" altLang="en-US" sz="3200" dirty="0">
              <a:latin typeface="HGP創英角ｺﾞｼｯｸUB" pitchFamily="50" charset="-128"/>
              <a:ea typeface="HGP創英角ｺﾞｼｯｸUB" pitchFamily="50" charset="-128"/>
            </a:endParaRPr>
          </a:p>
        </p:txBody>
      </p:sp>
      <p:sp>
        <p:nvSpPr>
          <p:cNvPr id="14347" name="Text Box 14"/>
          <p:cNvSpPr txBox="1">
            <a:spLocks noChangeArrowheads="1"/>
          </p:cNvSpPr>
          <p:nvPr/>
        </p:nvSpPr>
        <p:spPr bwMode="auto">
          <a:xfrm>
            <a:off x="6732588" y="1481411"/>
            <a:ext cx="1439862" cy="579437"/>
          </a:xfrm>
          <a:prstGeom prst="rect">
            <a:avLst/>
          </a:prstGeom>
          <a:noFill/>
          <a:ln w="9525">
            <a:noFill/>
            <a:miter lim="800000"/>
            <a:headEnd/>
            <a:tailEnd/>
          </a:ln>
          <a:effectLst/>
        </p:spPr>
        <p:txBody>
          <a:bodyPr>
            <a:spAutoFit/>
          </a:bodyPr>
          <a:lstStyle/>
          <a:p>
            <a:pPr algn="ctr">
              <a:spcBef>
                <a:spcPct val="50000"/>
              </a:spcBef>
            </a:pPr>
            <a:r>
              <a:rPr lang="ja-JP" altLang="en-US" sz="3200" dirty="0">
                <a:latin typeface="HGP創英角ｺﾞｼｯｸUB" pitchFamily="50" charset="-128"/>
                <a:ea typeface="HGP創英角ｺﾞｼｯｸUB" pitchFamily="50" charset="-128"/>
              </a:rPr>
              <a:t>軍事費</a:t>
            </a:r>
          </a:p>
        </p:txBody>
      </p:sp>
      <p:pic>
        <p:nvPicPr>
          <p:cNvPr id="14348"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434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4350" name="Text Box 17"/>
          <p:cNvSpPr txBox="1">
            <a:spLocks noChangeArrowheads="1"/>
          </p:cNvSpPr>
          <p:nvPr/>
        </p:nvSpPr>
        <p:spPr bwMode="auto">
          <a:xfrm>
            <a:off x="323850" y="4941888"/>
            <a:ext cx="2951163" cy="914400"/>
          </a:xfrm>
          <a:prstGeom prst="rect">
            <a:avLst/>
          </a:prstGeom>
          <a:noFill/>
          <a:ln w="9525">
            <a:noFill/>
            <a:miter lim="800000"/>
            <a:headEnd/>
            <a:tailEnd/>
          </a:ln>
          <a:effectLst/>
        </p:spPr>
        <p:txBody>
          <a:bodyPr>
            <a:spAutoFit/>
          </a:bodyPr>
          <a:lstStyle/>
          <a:p>
            <a:pPr algn="ctr">
              <a:spcBef>
                <a:spcPct val="50000"/>
              </a:spcBef>
            </a:pPr>
            <a:r>
              <a:rPr lang="en-US" altLang="ja-JP" dirty="0" smtClean="0"/>
              <a:t>40cm</a:t>
            </a:r>
            <a:r>
              <a:rPr lang="en-US" altLang="ja-JP" dirty="0"/>
              <a:t>= </a:t>
            </a:r>
          </a:p>
          <a:p>
            <a:pPr algn="ctr">
              <a:spcBef>
                <a:spcPct val="50000"/>
              </a:spcBef>
            </a:pPr>
            <a:r>
              <a:rPr lang="en-US" altLang="ja-JP" sz="2400" dirty="0" smtClean="0">
                <a:solidFill>
                  <a:srgbClr val="FF0000"/>
                </a:solidFill>
              </a:rPr>
              <a:t>4</a:t>
            </a:r>
            <a:r>
              <a:rPr lang="ja-JP" altLang="en-US" sz="2400" dirty="0" smtClean="0">
                <a:solidFill>
                  <a:srgbClr val="FF0000"/>
                </a:solidFill>
              </a:rPr>
              <a:t>兆円</a:t>
            </a:r>
            <a:endParaRPr lang="ja-JP" altLang="en-US" sz="2400" dirty="0">
              <a:solidFill>
                <a:srgbClr val="FF0000"/>
              </a:solidFill>
            </a:endParaRPr>
          </a:p>
        </p:txBody>
      </p:sp>
      <p:grpSp>
        <p:nvGrpSpPr>
          <p:cNvPr id="29725" name="Group 29"/>
          <p:cNvGrpSpPr>
            <a:grpSpLocks/>
          </p:cNvGrpSpPr>
          <p:nvPr/>
        </p:nvGrpSpPr>
        <p:grpSpPr bwMode="auto">
          <a:xfrm>
            <a:off x="3167856" y="4869160"/>
            <a:ext cx="2808288" cy="1152525"/>
            <a:chOff x="2018" y="3067"/>
            <a:chExt cx="1769" cy="726"/>
          </a:xfrm>
          <a:solidFill>
            <a:srgbClr val="FFFF00"/>
          </a:solidFill>
        </p:grpSpPr>
        <p:sp>
          <p:nvSpPr>
            <p:cNvPr id="14357" name="Rectangle 23"/>
            <p:cNvSpPr>
              <a:spLocks noChangeArrowheads="1"/>
            </p:cNvSpPr>
            <p:nvPr/>
          </p:nvSpPr>
          <p:spPr bwMode="auto">
            <a:xfrm>
              <a:off x="2018" y="3067"/>
              <a:ext cx="1769" cy="726"/>
            </a:xfrm>
            <a:prstGeom prst="rect">
              <a:avLst/>
            </a:prstGeom>
            <a:grpFill/>
            <a:ln w="9525">
              <a:solidFill>
                <a:schemeClr val="tx1"/>
              </a:solidFill>
              <a:miter lim="800000"/>
              <a:headEnd/>
              <a:tailEnd/>
            </a:ln>
            <a:effectLst/>
          </p:spPr>
          <p:txBody>
            <a:bodyPr wrap="none" anchor="ctr"/>
            <a:lstStyle/>
            <a:p>
              <a:endParaRPr lang="ja-JP" altLang="en-US"/>
            </a:p>
          </p:txBody>
        </p:sp>
        <p:sp>
          <p:nvSpPr>
            <p:cNvPr id="14358" name="Text Box 26"/>
            <p:cNvSpPr txBox="1">
              <a:spLocks noChangeArrowheads="1"/>
            </p:cNvSpPr>
            <p:nvPr/>
          </p:nvSpPr>
          <p:spPr bwMode="auto">
            <a:xfrm>
              <a:off x="2699" y="3249"/>
              <a:ext cx="408" cy="330"/>
            </a:xfrm>
            <a:prstGeom prst="rect">
              <a:avLst/>
            </a:prstGeom>
            <a:grpFill/>
            <a:ln w="9525">
              <a:noFill/>
              <a:miter lim="800000"/>
              <a:headEnd/>
              <a:tailEnd/>
            </a:ln>
            <a:effectLst/>
          </p:spPr>
          <p:txBody>
            <a:bodyPr>
              <a:spAutoFit/>
            </a:bodyPr>
            <a:lstStyle/>
            <a:p>
              <a:pPr>
                <a:spcBef>
                  <a:spcPct val="50000"/>
                </a:spcBef>
              </a:pPr>
              <a:r>
                <a:rPr lang="ja-JP" altLang="en-US" sz="2800" dirty="0">
                  <a:latin typeface="HGP創英角ｺﾞｼｯｸUB" pitchFamily="50" charset="-128"/>
                  <a:ea typeface="HGP創英角ｺﾞｼｯｸUB" pitchFamily="50" charset="-128"/>
                </a:rPr>
                <a:t>？</a:t>
              </a:r>
              <a:endParaRPr lang="ja-JP" altLang="en-US" sz="2800" b="1" dirty="0">
                <a:latin typeface="HGP創英角ｺﾞｼｯｸUB" pitchFamily="50" charset="-128"/>
                <a:ea typeface="HGP創英角ｺﾞｼｯｸUB" pitchFamily="50" charset="-128"/>
              </a:endParaRPr>
            </a:p>
          </p:txBody>
        </p:sp>
      </p:grpSp>
      <p:grpSp>
        <p:nvGrpSpPr>
          <p:cNvPr id="29726" name="Group 30"/>
          <p:cNvGrpSpPr>
            <a:grpSpLocks/>
          </p:cNvGrpSpPr>
          <p:nvPr/>
        </p:nvGrpSpPr>
        <p:grpSpPr bwMode="auto">
          <a:xfrm>
            <a:off x="6084168" y="4869158"/>
            <a:ext cx="2808287" cy="1152525"/>
            <a:chOff x="3833" y="2795"/>
            <a:chExt cx="1769" cy="726"/>
          </a:xfrm>
          <a:solidFill>
            <a:srgbClr val="FFFF00"/>
          </a:solidFill>
        </p:grpSpPr>
        <p:sp>
          <p:nvSpPr>
            <p:cNvPr id="14355" name="Rectangle 24"/>
            <p:cNvSpPr>
              <a:spLocks noChangeArrowheads="1"/>
            </p:cNvSpPr>
            <p:nvPr/>
          </p:nvSpPr>
          <p:spPr bwMode="auto">
            <a:xfrm>
              <a:off x="3833" y="2795"/>
              <a:ext cx="1769" cy="726"/>
            </a:xfrm>
            <a:prstGeom prst="rect">
              <a:avLst/>
            </a:prstGeom>
            <a:grpFill/>
            <a:ln w="9525">
              <a:solidFill>
                <a:schemeClr val="tx1"/>
              </a:solidFill>
              <a:miter lim="800000"/>
              <a:headEnd/>
              <a:tailEnd/>
            </a:ln>
            <a:effectLst/>
          </p:spPr>
          <p:txBody>
            <a:bodyPr wrap="none" anchor="ctr"/>
            <a:lstStyle/>
            <a:p>
              <a:endParaRPr lang="ja-JP" altLang="en-US"/>
            </a:p>
          </p:txBody>
        </p:sp>
        <p:sp>
          <p:nvSpPr>
            <p:cNvPr id="14356" name="Text Box 27"/>
            <p:cNvSpPr txBox="1">
              <a:spLocks noChangeArrowheads="1"/>
            </p:cNvSpPr>
            <p:nvPr/>
          </p:nvSpPr>
          <p:spPr bwMode="auto">
            <a:xfrm>
              <a:off x="4559" y="3009"/>
              <a:ext cx="408" cy="330"/>
            </a:xfrm>
            <a:prstGeom prst="rect">
              <a:avLst/>
            </a:prstGeom>
            <a:grpFill/>
            <a:ln w="9525">
              <a:noFill/>
              <a:miter lim="800000"/>
              <a:headEnd/>
              <a:tailEnd/>
            </a:ln>
            <a:effectLst/>
          </p:spPr>
          <p:txBody>
            <a:bodyPr>
              <a:spAutoFit/>
            </a:bodyPr>
            <a:lstStyle/>
            <a:p>
              <a:pPr>
                <a:spcBef>
                  <a:spcPct val="50000"/>
                </a:spcBef>
              </a:pPr>
              <a:r>
                <a:rPr lang="ja-JP" altLang="en-US" sz="2800" b="1" dirty="0">
                  <a:latin typeface="HGP創英角ｺﾞｼｯｸUB" pitchFamily="50" charset="-128"/>
                  <a:ea typeface="HGP創英角ｺﾞｼｯｸUB" pitchFamily="50" charset="-128"/>
                </a:rPr>
                <a:t>？</a:t>
              </a:r>
            </a:p>
          </p:txBody>
        </p:sp>
      </p:grpSp>
      <p:pic>
        <p:nvPicPr>
          <p:cNvPr id="25" name="図 24" descr="教室で勉強をする子どもたちのイラスト"/>
          <p:cNvPicPr/>
          <p:nvPr/>
        </p:nvPicPr>
        <p:blipFill>
          <a:blip r:embed="rId4" cstate="print"/>
          <a:srcRect/>
          <a:stretch>
            <a:fillRect/>
          </a:stretch>
        </p:blipFill>
        <p:spPr bwMode="auto">
          <a:xfrm>
            <a:off x="683568" y="2276872"/>
            <a:ext cx="2304256" cy="1681733"/>
          </a:xfrm>
          <a:prstGeom prst="rect">
            <a:avLst/>
          </a:prstGeom>
          <a:noFill/>
          <a:ln w="9525">
            <a:noFill/>
            <a:miter lim="800000"/>
            <a:headEnd/>
            <a:tailEnd/>
          </a:ln>
        </p:spPr>
      </p:pic>
      <p:pic>
        <p:nvPicPr>
          <p:cNvPr id="26" name="図 25" descr="携帯ゲーム機のイラスト"/>
          <p:cNvPicPr/>
          <p:nvPr/>
        </p:nvPicPr>
        <p:blipFill>
          <a:blip r:embed="rId5" cstate="print"/>
          <a:srcRect/>
          <a:stretch>
            <a:fillRect/>
          </a:stretch>
        </p:blipFill>
        <p:spPr bwMode="auto">
          <a:xfrm>
            <a:off x="3738562" y="2204864"/>
            <a:ext cx="1913558" cy="1772791"/>
          </a:xfrm>
          <a:prstGeom prst="rect">
            <a:avLst/>
          </a:prstGeom>
          <a:noFill/>
          <a:ln w="9525">
            <a:noFill/>
            <a:miter lim="800000"/>
            <a:headEnd/>
            <a:tailEnd/>
          </a:ln>
        </p:spPr>
      </p:pic>
      <p:pic>
        <p:nvPicPr>
          <p:cNvPr id="27" name="図 26" descr="戦車のイラスト"/>
          <p:cNvPicPr/>
          <p:nvPr/>
        </p:nvPicPr>
        <p:blipFill>
          <a:blip r:embed="rId6" cstate="print"/>
          <a:srcRect/>
          <a:stretch>
            <a:fillRect/>
          </a:stretch>
        </p:blipFill>
        <p:spPr bwMode="auto">
          <a:xfrm>
            <a:off x="6372200" y="2204864"/>
            <a:ext cx="2092449" cy="1816224"/>
          </a:xfrm>
          <a:prstGeom prst="rect">
            <a:avLst/>
          </a:prstGeom>
          <a:noFill/>
          <a:ln w="9525">
            <a:noFill/>
            <a:miter lim="800000"/>
            <a:headEnd/>
            <a:tailEnd/>
          </a:ln>
        </p:spPr>
      </p:pic>
      <p:grpSp>
        <p:nvGrpSpPr>
          <p:cNvPr id="31" name="Group 13"/>
          <p:cNvGrpSpPr>
            <a:grpSpLocks/>
          </p:cNvGrpSpPr>
          <p:nvPr/>
        </p:nvGrpSpPr>
        <p:grpSpPr bwMode="auto">
          <a:xfrm>
            <a:off x="395288" y="188913"/>
            <a:ext cx="1441450" cy="304800"/>
            <a:chOff x="249" y="119"/>
            <a:chExt cx="908" cy="192"/>
          </a:xfrm>
        </p:grpSpPr>
        <p:sp>
          <p:nvSpPr>
            <p:cNvPr id="32"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33"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a:solidFill>
                    <a:schemeClr val="bg2"/>
                  </a:solidFill>
                </a:rPr>
                <a:t>アクティビティ</a:t>
              </a:r>
              <a:r>
                <a:rPr lang="en-US" altLang="ja-JP" sz="1400" dirty="0">
                  <a:solidFill>
                    <a:schemeClr val="bg2"/>
                  </a:solidFill>
                </a:rPr>
                <a:t>3</a:t>
              </a:r>
            </a:p>
          </p:txBody>
        </p:sp>
      </p:grpSp>
      <p:grpSp>
        <p:nvGrpSpPr>
          <p:cNvPr id="28" name="Group 29"/>
          <p:cNvGrpSpPr>
            <a:grpSpLocks/>
          </p:cNvGrpSpPr>
          <p:nvPr/>
        </p:nvGrpSpPr>
        <p:grpSpPr bwMode="auto">
          <a:xfrm>
            <a:off x="251520" y="4869160"/>
            <a:ext cx="2808288" cy="1152525"/>
            <a:chOff x="2018" y="3067"/>
            <a:chExt cx="1769" cy="726"/>
          </a:xfrm>
          <a:solidFill>
            <a:srgbClr val="FFFF00"/>
          </a:solidFill>
        </p:grpSpPr>
        <p:sp>
          <p:nvSpPr>
            <p:cNvPr id="29" name="Rectangle 23"/>
            <p:cNvSpPr>
              <a:spLocks noChangeArrowheads="1"/>
            </p:cNvSpPr>
            <p:nvPr/>
          </p:nvSpPr>
          <p:spPr bwMode="auto">
            <a:xfrm>
              <a:off x="2018" y="3067"/>
              <a:ext cx="1769" cy="726"/>
            </a:xfrm>
            <a:prstGeom prst="rect">
              <a:avLst/>
            </a:prstGeom>
            <a:grpFill/>
            <a:ln w="9525">
              <a:solidFill>
                <a:schemeClr val="tx1"/>
              </a:solidFill>
              <a:miter lim="800000"/>
              <a:headEnd/>
              <a:tailEnd/>
            </a:ln>
            <a:effectLst/>
          </p:spPr>
          <p:txBody>
            <a:bodyPr wrap="none" anchor="ctr"/>
            <a:lstStyle/>
            <a:p>
              <a:endParaRPr lang="ja-JP" altLang="en-US"/>
            </a:p>
          </p:txBody>
        </p:sp>
        <p:sp>
          <p:nvSpPr>
            <p:cNvPr id="30" name="Text Box 26"/>
            <p:cNvSpPr txBox="1">
              <a:spLocks noChangeArrowheads="1"/>
            </p:cNvSpPr>
            <p:nvPr/>
          </p:nvSpPr>
          <p:spPr bwMode="auto">
            <a:xfrm>
              <a:off x="2699" y="3249"/>
              <a:ext cx="408" cy="330"/>
            </a:xfrm>
            <a:prstGeom prst="rect">
              <a:avLst/>
            </a:prstGeom>
            <a:grpFill/>
            <a:ln w="9525">
              <a:noFill/>
              <a:miter lim="800000"/>
              <a:headEnd/>
              <a:tailEnd/>
            </a:ln>
            <a:effectLst/>
          </p:spPr>
          <p:txBody>
            <a:bodyPr>
              <a:spAutoFit/>
            </a:bodyPr>
            <a:lstStyle/>
            <a:p>
              <a:pPr>
                <a:spcBef>
                  <a:spcPct val="50000"/>
                </a:spcBef>
              </a:pPr>
              <a:r>
                <a:rPr lang="ja-JP" altLang="en-US" sz="2800" dirty="0">
                  <a:latin typeface="HGP創英角ｺﾞｼｯｸUB" pitchFamily="50" charset="-128"/>
                  <a:ea typeface="HGP創英角ｺﾞｼｯｸUB" pitchFamily="50" charset="-128"/>
                </a:rPr>
                <a:t>？</a:t>
              </a:r>
              <a:endParaRPr lang="ja-JP" altLang="en-US" sz="2800" b="1" dirty="0">
                <a:latin typeface="HGP創英角ｺﾞｼｯｸUB" pitchFamily="50" charset="-128"/>
                <a:ea typeface="HGP創英角ｺﾞｼｯｸUB" pitchFamily="50"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8"/>
                                        </p:tgtEl>
                                      </p:cBhvr>
                                    </p:animEffect>
                                    <p:set>
                                      <p:cBhvr>
                                        <p:cTn id="7" dur="1" fill="hold">
                                          <p:stCondLst>
                                            <p:cond delay="1999"/>
                                          </p:stCondLst>
                                        </p:cTn>
                                        <p:tgtEl>
                                          <p:spTgt spid="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9725"/>
                                        </p:tgtEl>
                                      </p:cBhvr>
                                    </p:animEffect>
                                    <p:set>
                                      <p:cBhvr>
                                        <p:cTn id="12" dur="1" fill="hold">
                                          <p:stCondLst>
                                            <p:cond delay="1999"/>
                                          </p:stCondLst>
                                        </p:cTn>
                                        <p:tgtEl>
                                          <p:spTgt spid="2972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2000"/>
                                        <p:tgtEl>
                                          <p:spTgt spid="29726"/>
                                        </p:tgtEl>
                                      </p:cBhvr>
                                    </p:animEffect>
                                    <p:set>
                                      <p:cBhvr>
                                        <p:cTn id="17" dur="1" fill="hold">
                                          <p:stCondLst>
                                            <p:cond delay="1999"/>
                                          </p:stCondLst>
                                        </p:cTn>
                                        <p:tgtEl>
                                          <p:spTgt spid="297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8"/>
          <p:cNvSpPr txBox="1">
            <a:spLocks noChangeArrowheads="1"/>
          </p:cNvSpPr>
          <p:nvPr/>
        </p:nvSpPr>
        <p:spPr bwMode="auto">
          <a:xfrm>
            <a:off x="3779838" y="4724400"/>
            <a:ext cx="1871662" cy="366713"/>
          </a:xfrm>
          <a:prstGeom prst="rect">
            <a:avLst/>
          </a:prstGeom>
          <a:noFill/>
          <a:ln w="9525">
            <a:noFill/>
            <a:miter lim="800000"/>
            <a:headEnd/>
            <a:tailEnd/>
          </a:ln>
          <a:effectLst/>
        </p:spPr>
        <p:txBody>
          <a:bodyPr>
            <a:spAutoFit/>
          </a:bodyPr>
          <a:lstStyle/>
          <a:p>
            <a:pPr>
              <a:spcBef>
                <a:spcPct val="50000"/>
              </a:spcBef>
            </a:pPr>
            <a:endParaRPr lang="ja-JP" altLang="ja-JP"/>
          </a:p>
        </p:txBody>
      </p:sp>
      <p:sp>
        <p:nvSpPr>
          <p:cNvPr id="14342" name="Text Box 9"/>
          <p:cNvSpPr txBox="1">
            <a:spLocks noChangeArrowheads="1"/>
          </p:cNvSpPr>
          <p:nvPr/>
        </p:nvSpPr>
        <p:spPr bwMode="auto">
          <a:xfrm>
            <a:off x="3563938" y="4724400"/>
            <a:ext cx="1944687" cy="366713"/>
          </a:xfrm>
          <a:prstGeom prst="rect">
            <a:avLst/>
          </a:prstGeom>
          <a:noFill/>
          <a:ln w="9525">
            <a:noFill/>
            <a:miter lim="800000"/>
            <a:headEnd/>
            <a:tailEnd/>
          </a:ln>
          <a:effectLst/>
        </p:spPr>
        <p:txBody>
          <a:bodyPr>
            <a:spAutoFit/>
          </a:bodyPr>
          <a:lstStyle/>
          <a:p>
            <a:pPr>
              <a:spcBef>
                <a:spcPct val="50000"/>
              </a:spcBef>
            </a:pPr>
            <a:endParaRPr lang="ja-JP" altLang="ja-JP"/>
          </a:p>
        </p:txBody>
      </p:sp>
      <p:pic>
        <p:nvPicPr>
          <p:cNvPr id="14348"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434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12" name="Group 13"/>
          <p:cNvGrpSpPr>
            <a:grpSpLocks/>
          </p:cNvGrpSpPr>
          <p:nvPr/>
        </p:nvGrpSpPr>
        <p:grpSpPr bwMode="auto">
          <a:xfrm>
            <a:off x="395288" y="188913"/>
            <a:ext cx="1441450" cy="304800"/>
            <a:chOff x="249" y="119"/>
            <a:chExt cx="908" cy="192"/>
          </a:xfrm>
        </p:grpSpPr>
        <p:sp>
          <p:nvSpPr>
            <p:cNvPr id="13"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a:solidFill>
                    <a:schemeClr val="bg2"/>
                  </a:solidFill>
                </a:rPr>
                <a:t>アクティビティ</a:t>
              </a:r>
              <a:r>
                <a:rPr lang="en-US" altLang="ja-JP" sz="1400" dirty="0">
                  <a:solidFill>
                    <a:schemeClr val="bg2"/>
                  </a:solidFill>
                </a:rPr>
                <a:t>3</a:t>
              </a:r>
            </a:p>
          </p:txBody>
        </p:sp>
      </p:grpSp>
      <p:graphicFrame>
        <p:nvGraphicFramePr>
          <p:cNvPr id="15" name="表 14"/>
          <p:cNvGraphicFramePr>
            <a:graphicFrameLocks noGrp="1"/>
          </p:cNvGraphicFramePr>
          <p:nvPr/>
        </p:nvGraphicFramePr>
        <p:xfrm>
          <a:off x="1979712" y="764702"/>
          <a:ext cx="4824535" cy="4464500"/>
        </p:xfrm>
        <a:graphic>
          <a:graphicData uri="http://schemas.openxmlformats.org/drawingml/2006/table">
            <a:tbl>
              <a:tblPr/>
              <a:tblGrid>
                <a:gridCol w="481702"/>
                <a:gridCol w="482537"/>
                <a:gridCol w="482537"/>
                <a:gridCol w="482537"/>
                <a:gridCol w="482537"/>
                <a:gridCol w="482537"/>
                <a:gridCol w="482537"/>
                <a:gridCol w="482537"/>
                <a:gridCol w="482537"/>
                <a:gridCol w="482537"/>
              </a:tblGrid>
              <a:tr h="446450">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578200"/>
                    </a:solidFill>
                  </a:tcPr>
                </a:tc>
              </a:tr>
              <a:tr h="446450">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rowSpan="3" gridSpan="4">
                  <a:txBody>
                    <a:bodyPr/>
                    <a:lstStyle/>
                    <a:p>
                      <a:pPr algn="ctr">
                        <a:spcAft>
                          <a:spcPts val="0"/>
                        </a:spcAft>
                      </a:pPr>
                      <a:r>
                        <a:rPr lang="ja-JP" sz="2000" b="1" kern="0" dirty="0">
                          <a:solidFill>
                            <a:schemeClr val="bg1"/>
                          </a:solidFill>
                          <a:latin typeface="Arial"/>
                          <a:ea typeface="ＭＳ ゴシック"/>
                          <a:cs typeface="Arial"/>
                        </a:rPr>
                        <a:t>世界の軍事費</a:t>
                      </a:r>
                      <a:endParaRPr lang="ja-JP" sz="1800" kern="100" dirty="0">
                        <a:solidFill>
                          <a:schemeClr val="bg1"/>
                        </a:solidFill>
                        <a:latin typeface="Century"/>
                        <a:ea typeface="ＭＳ 明朝"/>
                        <a:cs typeface="Century"/>
                      </a:endParaRPr>
                    </a:p>
                    <a:p>
                      <a:pPr algn="ctr">
                        <a:spcAft>
                          <a:spcPts val="0"/>
                        </a:spcAft>
                      </a:pPr>
                      <a:r>
                        <a:rPr lang="en-US" sz="2000" b="1" kern="0" dirty="0" smtClean="0">
                          <a:solidFill>
                            <a:schemeClr val="bg1"/>
                          </a:solidFill>
                          <a:latin typeface="Arial"/>
                          <a:ea typeface="ＭＳ ゴシック"/>
                          <a:cs typeface="Century"/>
                        </a:rPr>
                        <a:t>185</a:t>
                      </a:r>
                      <a:r>
                        <a:rPr lang="ja-JP" sz="2000" b="1" kern="0" dirty="0" smtClean="0">
                          <a:solidFill>
                            <a:schemeClr val="bg1"/>
                          </a:solidFill>
                          <a:latin typeface="Arial"/>
                          <a:ea typeface="ＭＳ ゴシック"/>
                          <a:cs typeface="Arial"/>
                        </a:rPr>
                        <a:t>兆</a:t>
                      </a:r>
                      <a:r>
                        <a:rPr lang="ja-JP" sz="2000" b="1" kern="0" dirty="0">
                          <a:solidFill>
                            <a:schemeClr val="bg1"/>
                          </a:solidFill>
                          <a:latin typeface="Arial"/>
                          <a:ea typeface="ＭＳ ゴシック"/>
                          <a:cs typeface="Arial"/>
                        </a:rPr>
                        <a:t>円</a:t>
                      </a:r>
                      <a:endParaRPr lang="ja-JP" sz="1800" kern="100" dirty="0">
                        <a:solidFill>
                          <a:schemeClr val="bg1"/>
                        </a:solidFill>
                        <a:latin typeface="Century"/>
                        <a:ea typeface="ＭＳ 明朝"/>
                        <a:cs typeface="Century"/>
                      </a:endParaRPr>
                    </a:p>
                  </a:txBody>
                  <a:tcPr marL="68580" marR="68580" marT="0" marB="0" anchor="ctr">
                    <a:lnL>
                      <a:noFill/>
                    </a:lnL>
                    <a:lnR>
                      <a:noFill/>
                    </a:lnR>
                    <a:lnT>
                      <a:noFill/>
                    </a:lnT>
                    <a:lnB>
                      <a:noFill/>
                    </a:lnB>
                    <a:solidFill>
                      <a:srgbClr val="578200"/>
                    </a:solidFill>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FFFF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FFFF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FFFF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FFFF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FFFF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446450">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FFFF00"/>
                    </a:solidFill>
                  </a:tcPr>
                </a:tc>
                <a:tc rowSpan="2"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2800" kern="100" dirty="0" smtClean="0">
                        <a:latin typeface="Century"/>
                        <a:ea typeface="ＭＳ 明朝"/>
                        <a:cs typeface="Century"/>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00"/>
                    </a:solidFill>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endParaRPr lang="ja-JP" sz="1050" kern="100" dirty="0">
                        <a:latin typeface="Century"/>
                        <a:ea typeface="ＭＳ 明朝"/>
                        <a:cs typeface="Century"/>
                      </a:endParaRPr>
                    </a:p>
                  </a:txBody>
                  <a:tcPr marL="68580" marR="68580" marT="0" marB="0" anchor="ctr">
                    <a:lnL>
                      <a:noFill/>
                    </a:lnL>
                    <a:lnR>
                      <a:noFill/>
                    </a:lnR>
                    <a:lnT>
                      <a:noFill/>
                    </a:lnT>
                    <a:lnB>
                      <a:noFill/>
                    </a:lnB>
                    <a:solidFill>
                      <a:srgbClr val="FFFF00"/>
                    </a:solidFill>
                  </a:tcPr>
                </a:tc>
                <a:tc>
                  <a:txBody>
                    <a:bodyPr/>
                    <a:lstStyle/>
                    <a:p>
                      <a:pPr algn="ctr">
                        <a:spcAft>
                          <a:spcPts val="0"/>
                        </a:spcAft>
                      </a:pPr>
                      <a:endParaRPr lang="ja-JP" sz="1050" kern="100" dirty="0">
                        <a:latin typeface="Century"/>
                        <a:ea typeface="ＭＳ 明朝"/>
                        <a:cs typeface="Century"/>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446450">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00"/>
                    </a:solid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algn="ctr">
                        <a:spcAft>
                          <a:spcPts val="0"/>
                        </a:spcAft>
                      </a:pPr>
                      <a:r>
                        <a:rPr lang="en-US" sz="1800" b="1" kern="0" dirty="0">
                          <a:latin typeface="Arial"/>
                          <a:ea typeface="ＭＳ ゴシック"/>
                          <a:cs typeface="Century"/>
                        </a:rPr>
                        <a:t>4</a:t>
                      </a:r>
                      <a:r>
                        <a:rPr lang="ja-JP" sz="1800" b="1" kern="0" dirty="0">
                          <a:latin typeface="Arial"/>
                          <a:ea typeface="ＭＳ ゴシック"/>
                          <a:cs typeface="Arial"/>
                        </a:rPr>
                        <a:t>兆円</a:t>
                      </a:r>
                      <a:endParaRPr lang="ja-JP" sz="2000" kern="100" dirty="0">
                        <a:latin typeface="Century"/>
                        <a:ea typeface="ＭＳ 明朝"/>
                        <a:cs typeface="Century"/>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6699"/>
                    </a:solidFill>
                  </a:tcPr>
                </a:tc>
                <a:tc hMerge="1">
                  <a:txBody>
                    <a:bodyPr/>
                    <a:lstStyle/>
                    <a:p>
                      <a:endParaRPr kumimoji="1" lang="ja-JP" altLang="en-US"/>
                    </a:p>
                  </a:txBody>
                  <a:tcPr/>
                </a:tc>
              </a:tr>
            </a:tbl>
          </a:graphicData>
        </a:graphic>
      </p:graphicFrame>
      <p:pic>
        <p:nvPicPr>
          <p:cNvPr id="28673" name="図 26" descr="http://blog-imgs-45-origin.fc2.com/f/r/o/frogsart/hukidashi4.gif"/>
          <p:cNvPicPr>
            <a:picLocks noChangeAspect="1" noChangeArrowheads="1"/>
          </p:cNvPicPr>
          <p:nvPr/>
        </p:nvPicPr>
        <p:blipFill>
          <a:blip r:embed="rId4" cstate="print"/>
          <a:srcRect/>
          <a:stretch>
            <a:fillRect/>
          </a:stretch>
        </p:blipFill>
        <p:spPr bwMode="auto">
          <a:xfrm>
            <a:off x="6228183" y="5157192"/>
            <a:ext cx="1899419" cy="1296144"/>
          </a:xfrm>
          <a:prstGeom prst="rect">
            <a:avLst/>
          </a:prstGeom>
          <a:noFill/>
        </p:spPr>
      </p:pic>
      <p:pic>
        <p:nvPicPr>
          <p:cNvPr id="28674" name="Picture 2" descr="http://blog-imgs-45-origin.fc2.com/f/r/o/frogsart/hukidashi4.gif"/>
          <p:cNvPicPr>
            <a:picLocks noChangeAspect="1" noChangeArrowheads="1"/>
          </p:cNvPicPr>
          <p:nvPr/>
        </p:nvPicPr>
        <p:blipFill>
          <a:blip r:embed="rId5" cstate="print"/>
          <a:srcRect/>
          <a:stretch>
            <a:fillRect/>
          </a:stretch>
        </p:blipFill>
        <p:spPr bwMode="auto">
          <a:xfrm rot="10800000">
            <a:off x="2987823" y="5085184"/>
            <a:ext cx="2516883" cy="1651032"/>
          </a:xfrm>
          <a:prstGeom prst="rect">
            <a:avLst/>
          </a:prstGeom>
          <a:noFill/>
        </p:spPr>
      </p:pic>
      <p:sp>
        <p:nvSpPr>
          <p:cNvPr id="18" name="テキスト ボックス 17"/>
          <p:cNvSpPr txBox="1"/>
          <p:nvPr/>
        </p:nvSpPr>
        <p:spPr>
          <a:xfrm>
            <a:off x="3491880" y="5622339"/>
            <a:ext cx="1584176" cy="830997"/>
          </a:xfrm>
          <a:prstGeom prst="rect">
            <a:avLst/>
          </a:prstGeom>
          <a:noFill/>
        </p:spPr>
        <p:txBody>
          <a:bodyPr wrap="square" rtlCol="0">
            <a:spAutoFit/>
          </a:bodyPr>
          <a:lstStyle/>
          <a:p>
            <a:pPr algn="ctr"/>
            <a:r>
              <a:rPr lang="ja-JP" altLang="en-US" sz="1200" dirty="0" smtClean="0"/>
              <a:t>開発途上国の</a:t>
            </a:r>
            <a:endParaRPr lang="en-US" altLang="ja-JP" sz="1200" dirty="0" smtClean="0"/>
          </a:p>
          <a:p>
            <a:pPr algn="ctr"/>
            <a:r>
              <a:rPr lang="ja-JP" altLang="en-US" sz="1200" dirty="0" smtClean="0"/>
              <a:t>すべての子ども</a:t>
            </a:r>
            <a:r>
              <a:rPr lang="ja-JP" altLang="ja-JP" sz="1200" dirty="0" smtClean="0"/>
              <a:t>が</a:t>
            </a:r>
          </a:p>
          <a:p>
            <a:pPr algn="ctr"/>
            <a:r>
              <a:rPr lang="ja-JP" altLang="ja-JP" sz="1200" dirty="0" smtClean="0"/>
              <a:t>高校まで行くのに</a:t>
            </a:r>
          </a:p>
          <a:p>
            <a:pPr algn="ctr"/>
            <a:r>
              <a:rPr lang="ja-JP" altLang="ja-JP" sz="1200" dirty="0" smtClean="0"/>
              <a:t>必要なお金</a:t>
            </a:r>
            <a:endParaRPr kumimoji="1" lang="ja-JP" altLang="en-US" sz="1200" dirty="0"/>
          </a:p>
        </p:txBody>
      </p:sp>
      <p:sp>
        <p:nvSpPr>
          <p:cNvPr id="19" name="テキスト ボックス 18"/>
          <p:cNvSpPr txBox="1"/>
          <p:nvPr/>
        </p:nvSpPr>
        <p:spPr>
          <a:xfrm>
            <a:off x="6516216" y="5631631"/>
            <a:ext cx="1296144" cy="492443"/>
          </a:xfrm>
          <a:prstGeom prst="rect">
            <a:avLst/>
          </a:prstGeom>
          <a:noFill/>
        </p:spPr>
        <p:txBody>
          <a:bodyPr wrap="square" rtlCol="0">
            <a:spAutoFit/>
          </a:bodyPr>
          <a:lstStyle/>
          <a:p>
            <a:pPr algn="ctr"/>
            <a:r>
              <a:rPr lang="ja-JP" altLang="ja-JP" sz="1200" dirty="0" smtClean="0"/>
              <a:t>必要な援助額は</a:t>
            </a:r>
          </a:p>
          <a:p>
            <a:pPr algn="ctr"/>
            <a:r>
              <a:rPr lang="ja-JP" altLang="ja-JP" sz="1200" dirty="0" smtClean="0"/>
              <a:t>軍事費の</a:t>
            </a:r>
            <a:r>
              <a:rPr lang="ja-JP" altLang="en-US" sz="1400" b="1" dirty="0" smtClean="0">
                <a:solidFill>
                  <a:srgbClr val="FF0000"/>
                </a:solidFill>
              </a:rPr>
              <a:t>８</a:t>
            </a:r>
            <a:r>
              <a:rPr lang="ja-JP" altLang="ja-JP" sz="1400" b="1" dirty="0" smtClean="0">
                <a:solidFill>
                  <a:srgbClr val="FF0000"/>
                </a:solidFill>
              </a:rPr>
              <a:t>日分</a:t>
            </a:r>
          </a:p>
        </p:txBody>
      </p:sp>
      <p:sp>
        <p:nvSpPr>
          <p:cNvPr id="16" name="正方形/長方形 15"/>
          <p:cNvSpPr/>
          <p:nvPr/>
        </p:nvSpPr>
        <p:spPr>
          <a:xfrm>
            <a:off x="4572000" y="4293096"/>
            <a:ext cx="1146469" cy="461665"/>
          </a:xfrm>
          <a:prstGeom prst="rect">
            <a:avLst/>
          </a:prstGeom>
        </p:spPr>
        <p:txBody>
          <a:bodyPr wrap="none">
            <a:spAutoFit/>
          </a:bodyPr>
          <a:lstStyle/>
          <a:p>
            <a:pPr algn="ctr" fontAlgn="auto">
              <a:spcBef>
                <a:spcPts val="0"/>
              </a:spcBef>
              <a:spcAft>
                <a:spcPts val="0"/>
              </a:spcAft>
              <a:defRPr/>
            </a:pPr>
            <a:r>
              <a:rPr lang="en-US" altLang="ja-JP" sz="2400" b="1" kern="0" dirty="0" smtClean="0">
                <a:ea typeface="ＭＳ ゴシック"/>
                <a:cs typeface="Arial"/>
              </a:rPr>
              <a:t>37</a:t>
            </a:r>
            <a:r>
              <a:rPr lang="ja-JP" altLang="ja-JP" sz="2400" b="1" kern="0" dirty="0" smtClean="0">
                <a:ea typeface="ＭＳ ゴシック"/>
                <a:cs typeface="Arial"/>
              </a:rPr>
              <a:t>兆円</a:t>
            </a:r>
            <a:endParaRPr lang="ja-JP" altLang="ja-JP" sz="2800" kern="100" dirty="0" smtClean="0">
              <a:latin typeface="Century"/>
              <a:ea typeface="ＭＳ 明朝"/>
              <a:cs typeface="Century"/>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p:cNvPicPr>
            <a:picLocks noChangeAspect="1" noChangeArrowheads="1"/>
          </p:cNvPicPr>
          <p:nvPr/>
        </p:nvPicPr>
        <p:blipFill>
          <a:blip r:embed="rId3" cstate="print"/>
          <a:srcRect/>
          <a:stretch>
            <a:fillRect/>
          </a:stretch>
        </p:blipFill>
        <p:spPr bwMode="auto">
          <a:xfrm rot="21097532">
            <a:off x="981599" y="3598981"/>
            <a:ext cx="1508329" cy="2225402"/>
          </a:xfrm>
          <a:prstGeom prst="rect">
            <a:avLst/>
          </a:prstGeom>
          <a:noFill/>
          <a:ln w="9525">
            <a:noFill/>
            <a:miter lim="800000"/>
            <a:headEnd/>
            <a:tailEnd/>
          </a:ln>
        </p:spPr>
      </p:pic>
      <p:pic>
        <p:nvPicPr>
          <p:cNvPr id="3" name="Picture 9"/>
          <p:cNvPicPr>
            <a:picLocks noChangeAspect="1" noChangeArrowheads="1"/>
          </p:cNvPicPr>
          <p:nvPr/>
        </p:nvPicPr>
        <p:blipFill>
          <a:blip r:embed="rId4" cstate="print"/>
          <a:srcRect r="27" b="1808"/>
          <a:stretch>
            <a:fillRect/>
          </a:stretch>
        </p:blipFill>
        <p:spPr bwMode="auto">
          <a:xfrm>
            <a:off x="0" y="0"/>
            <a:ext cx="9144000" cy="115888"/>
          </a:xfrm>
          <a:prstGeom prst="rect">
            <a:avLst/>
          </a:prstGeom>
          <a:noFill/>
          <a:ln w="9525">
            <a:noFill/>
            <a:miter lim="800000"/>
            <a:headEnd/>
            <a:tailEnd/>
          </a:ln>
        </p:spPr>
      </p:pic>
      <p:pic>
        <p:nvPicPr>
          <p:cNvPr id="4" name="Picture 10"/>
          <p:cNvPicPr>
            <a:picLocks noChangeAspect="1" noChangeArrowheads="1"/>
          </p:cNvPicPr>
          <p:nvPr/>
        </p:nvPicPr>
        <p:blipFill>
          <a:blip r:embed="rId4" cstate="print"/>
          <a:srcRect r="27" b="1808"/>
          <a:stretch>
            <a:fillRect/>
          </a:stretch>
        </p:blipFill>
        <p:spPr bwMode="auto">
          <a:xfrm>
            <a:off x="0" y="6742113"/>
            <a:ext cx="9144000" cy="115887"/>
          </a:xfrm>
          <a:prstGeom prst="rect">
            <a:avLst/>
          </a:prstGeom>
          <a:noFill/>
          <a:ln w="9525">
            <a:noFill/>
            <a:miter lim="800000"/>
            <a:headEnd/>
            <a:tailEnd/>
          </a:ln>
        </p:spPr>
      </p:pic>
      <p:grpSp>
        <p:nvGrpSpPr>
          <p:cNvPr id="5" name="Group 13"/>
          <p:cNvGrpSpPr>
            <a:grpSpLocks/>
          </p:cNvGrpSpPr>
          <p:nvPr/>
        </p:nvGrpSpPr>
        <p:grpSpPr bwMode="auto">
          <a:xfrm>
            <a:off x="395288" y="188913"/>
            <a:ext cx="1441450" cy="304800"/>
            <a:chOff x="249" y="119"/>
            <a:chExt cx="908" cy="192"/>
          </a:xfrm>
        </p:grpSpPr>
        <p:sp>
          <p:nvSpPr>
            <p:cNvPr id="6"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7"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a:solidFill>
                    <a:schemeClr val="bg2"/>
                  </a:solidFill>
                </a:rPr>
                <a:t>アクティビティ</a:t>
              </a:r>
              <a:r>
                <a:rPr lang="en-US" altLang="ja-JP" sz="1400" dirty="0">
                  <a:solidFill>
                    <a:schemeClr val="bg2"/>
                  </a:solidFill>
                </a:rPr>
                <a:t>3</a:t>
              </a:r>
            </a:p>
          </p:txBody>
        </p:sp>
      </p:grpSp>
      <p:pic>
        <p:nvPicPr>
          <p:cNvPr id="8" name="Picture 8"/>
          <p:cNvPicPr>
            <a:picLocks noChangeAspect="1" noChangeArrowheads="1"/>
          </p:cNvPicPr>
          <p:nvPr/>
        </p:nvPicPr>
        <p:blipFill>
          <a:blip r:embed="rId5" cstate="print"/>
          <a:srcRect/>
          <a:stretch>
            <a:fillRect/>
          </a:stretch>
        </p:blipFill>
        <p:spPr bwMode="auto">
          <a:xfrm>
            <a:off x="6516216" y="4797152"/>
            <a:ext cx="1861457" cy="1772816"/>
          </a:xfrm>
          <a:prstGeom prst="rect">
            <a:avLst/>
          </a:prstGeom>
          <a:noFill/>
          <a:ln w="9525">
            <a:noFill/>
            <a:miter lim="800000"/>
            <a:headEnd/>
            <a:tailEnd/>
          </a:ln>
        </p:spPr>
      </p:pic>
      <p:pic>
        <p:nvPicPr>
          <p:cNvPr id="9" name="Picture 2" descr="http://blog-imgs-45-origin.fc2.com/f/r/o/frogsart/hukidashi4.gif"/>
          <p:cNvPicPr>
            <a:picLocks noChangeAspect="1" noChangeArrowheads="1"/>
          </p:cNvPicPr>
          <p:nvPr/>
        </p:nvPicPr>
        <p:blipFill>
          <a:blip r:embed="rId6" cstate="print"/>
          <a:srcRect/>
          <a:stretch>
            <a:fillRect/>
          </a:stretch>
        </p:blipFill>
        <p:spPr bwMode="auto">
          <a:xfrm>
            <a:off x="-396552" y="404664"/>
            <a:ext cx="6102265" cy="3744416"/>
          </a:xfrm>
          <a:prstGeom prst="rect">
            <a:avLst/>
          </a:prstGeom>
          <a:noFill/>
        </p:spPr>
      </p:pic>
      <p:sp>
        <p:nvSpPr>
          <p:cNvPr id="10" name="テキスト ボックス 9"/>
          <p:cNvSpPr txBox="1"/>
          <p:nvPr/>
        </p:nvSpPr>
        <p:spPr>
          <a:xfrm>
            <a:off x="467544" y="1556792"/>
            <a:ext cx="4248472" cy="1200329"/>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pPr algn="ctr"/>
            <a:r>
              <a:rPr lang="ja-JP" altLang="en-US" sz="2400" dirty="0" smtClean="0">
                <a:solidFill>
                  <a:srgbClr val="159321"/>
                </a:solidFill>
                <a:latin typeface="Meiryo UI" pitchFamily="50" charset="-128"/>
                <a:ea typeface="Meiryo UI" pitchFamily="50" charset="-128"/>
                <a:cs typeface="Meiryo UI" pitchFamily="50" charset="-128"/>
              </a:rPr>
              <a:t>必要な援助額は</a:t>
            </a:r>
            <a:r>
              <a:rPr lang="ja-JP" altLang="en-US" sz="2400" b="1" dirty="0" smtClean="0">
                <a:solidFill>
                  <a:srgbClr val="FF0000"/>
                </a:solidFill>
                <a:latin typeface="Meiryo UI" pitchFamily="50" charset="-128"/>
                <a:ea typeface="Meiryo UI" pitchFamily="50" charset="-128"/>
                <a:cs typeface="Meiryo UI" pitchFamily="50" charset="-128"/>
              </a:rPr>
              <a:t>４兆円</a:t>
            </a:r>
            <a:r>
              <a:rPr lang="ja-JP" altLang="en-US" sz="2400" dirty="0" smtClean="0">
                <a:solidFill>
                  <a:srgbClr val="159321"/>
                </a:solidFill>
                <a:latin typeface="Meiryo UI" pitchFamily="50" charset="-128"/>
                <a:ea typeface="Meiryo UI" pitchFamily="50" charset="-128"/>
                <a:cs typeface="Meiryo UI" pitchFamily="50" charset="-128"/>
              </a:rPr>
              <a:t>ってことはわかったけど、今、どのくらいの</a:t>
            </a:r>
            <a:endParaRPr lang="en-US" altLang="ja-JP" sz="2400" dirty="0" smtClean="0">
              <a:solidFill>
                <a:srgbClr val="159321"/>
              </a:solidFill>
              <a:latin typeface="Meiryo UI" pitchFamily="50" charset="-128"/>
              <a:ea typeface="Meiryo UI" pitchFamily="50" charset="-128"/>
              <a:cs typeface="Meiryo UI" pitchFamily="50" charset="-128"/>
            </a:endParaRPr>
          </a:p>
          <a:p>
            <a:pPr algn="ctr"/>
            <a:r>
              <a:rPr lang="ja-JP" altLang="en-US" sz="2400" dirty="0" smtClean="0">
                <a:solidFill>
                  <a:srgbClr val="159321"/>
                </a:solidFill>
                <a:latin typeface="Meiryo UI" pitchFamily="50" charset="-128"/>
                <a:ea typeface="Meiryo UI" pitchFamily="50" charset="-128"/>
                <a:cs typeface="Meiryo UI" pitchFamily="50" charset="-128"/>
              </a:rPr>
              <a:t>援助ができているの？</a:t>
            </a:r>
            <a:endParaRPr lang="en-US" altLang="ja-JP" sz="2400" dirty="0" smtClean="0">
              <a:solidFill>
                <a:srgbClr val="159321"/>
              </a:solidFill>
              <a:latin typeface="Meiryo UI" pitchFamily="50" charset="-128"/>
              <a:ea typeface="Meiryo UI" pitchFamily="50" charset="-128"/>
              <a:cs typeface="Meiryo UI" pitchFamily="50" charset="-128"/>
            </a:endParaRPr>
          </a:p>
        </p:txBody>
      </p:sp>
      <p:pic>
        <p:nvPicPr>
          <p:cNvPr id="11" name="図 26" descr="http://blog-imgs-45-origin.fc2.com/f/r/o/frogsart/hukidashi4.gif"/>
          <p:cNvPicPr>
            <a:picLocks noChangeAspect="1" noChangeArrowheads="1"/>
          </p:cNvPicPr>
          <p:nvPr/>
        </p:nvPicPr>
        <p:blipFill>
          <a:blip r:embed="rId7" cstate="print"/>
          <a:srcRect/>
          <a:stretch>
            <a:fillRect/>
          </a:stretch>
        </p:blipFill>
        <p:spPr bwMode="auto">
          <a:xfrm rot="10800000">
            <a:off x="4572000" y="2924944"/>
            <a:ext cx="4176464" cy="2304256"/>
          </a:xfrm>
          <a:prstGeom prst="rect">
            <a:avLst/>
          </a:prstGeom>
          <a:noFill/>
        </p:spPr>
      </p:pic>
      <p:sp>
        <p:nvSpPr>
          <p:cNvPr id="12" name="テキスト ボックス 11"/>
          <p:cNvSpPr txBox="1"/>
          <p:nvPr/>
        </p:nvSpPr>
        <p:spPr>
          <a:xfrm>
            <a:off x="4644008" y="3534107"/>
            <a:ext cx="4248472" cy="830997"/>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pPr algn="ctr"/>
            <a:r>
              <a:rPr lang="ja-JP" altLang="en-US" sz="2400" dirty="0" smtClean="0">
                <a:solidFill>
                  <a:srgbClr val="0070C0"/>
                </a:solidFill>
                <a:latin typeface="Meiryo UI" pitchFamily="50" charset="-128"/>
                <a:ea typeface="Meiryo UI" pitchFamily="50" charset="-128"/>
                <a:cs typeface="Meiryo UI" pitchFamily="50" charset="-128"/>
              </a:rPr>
              <a:t>今はね、たったの</a:t>
            </a:r>
            <a:endParaRPr lang="en-US" altLang="ja-JP" sz="2400" dirty="0" smtClean="0">
              <a:solidFill>
                <a:srgbClr val="0070C0"/>
              </a:solidFill>
              <a:latin typeface="Meiryo UI" pitchFamily="50" charset="-128"/>
              <a:ea typeface="Meiryo UI" pitchFamily="50" charset="-128"/>
              <a:cs typeface="Meiryo UI" pitchFamily="50" charset="-128"/>
            </a:endParaRPr>
          </a:p>
          <a:p>
            <a:pPr algn="ctr"/>
            <a:r>
              <a:rPr lang="en-US" altLang="ja-JP" sz="2400" b="1" dirty="0" smtClean="0">
                <a:solidFill>
                  <a:srgbClr val="FF0000"/>
                </a:solidFill>
                <a:latin typeface="Meiryo UI" pitchFamily="50" charset="-128"/>
                <a:ea typeface="Meiryo UI" pitchFamily="50" charset="-128"/>
                <a:cs typeface="Meiryo UI" pitchFamily="50" charset="-128"/>
              </a:rPr>
              <a:t>6,800</a:t>
            </a:r>
            <a:r>
              <a:rPr lang="ja-JP" altLang="en-US" sz="2400" b="1" dirty="0" smtClean="0">
                <a:solidFill>
                  <a:srgbClr val="FF0000"/>
                </a:solidFill>
                <a:latin typeface="Meiryo UI" pitchFamily="50" charset="-128"/>
                <a:ea typeface="Meiryo UI" pitchFamily="50" charset="-128"/>
                <a:cs typeface="Meiryo UI" pitchFamily="50" charset="-128"/>
              </a:rPr>
              <a:t>億円</a:t>
            </a:r>
            <a:r>
              <a:rPr lang="ja-JP" altLang="en-US" sz="2400" dirty="0" smtClean="0">
                <a:solidFill>
                  <a:srgbClr val="0070C0"/>
                </a:solidFill>
                <a:latin typeface="Meiryo UI" pitchFamily="50" charset="-128"/>
                <a:ea typeface="Meiryo UI" pitchFamily="50" charset="-128"/>
                <a:cs typeface="Meiryo UI" pitchFamily="50" charset="-128"/>
              </a:rPr>
              <a:t>なのだ。</a:t>
            </a:r>
            <a:endParaRPr lang="en-US" altLang="ja-JP" sz="2400" dirty="0" smtClean="0">
              <a:solidFill>
                <a:srgbClr val="0070C0"/>
              </a:solidFill>
              <a:latin typeface="Meiryo UI" pitchFamily="50" charset="-128"/>
              <a:ea typeface="Meiryo UI" pitchFamily="50" charset="-128"/>
              <a:cs typeface="Meiryo UI" pitchFamily="50" charset="-128"/>
            </a:endParaRPr>
          </a:p>
        </p:txBody>
      </p:sp>
      <p:sp>
        <p:nvSpPr>
          <p:cNvPr id="13" name="テキスト ボックス 12"/>
          <p:cNvSpPr txBox="1"/>
          <p:nvPr/>
        </p:nvSpPr>
        <p:spPr>
          <a:xfrm>
            <a:off x="1619672" y="5877272"/>
            <a:ext cx="5112568" cy="707886"/>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pPr algn="ctr"/>
            <a:r>
              <a:rPr lang="ja-JP" altLang="en-US" sz="4000" dirty="0" smtClean="0">
                <a:latin typeface="Meiryo UI" pitchFamily="50" charset="-128"/>
                <a:ea typeface="Meiryo UI" pitchFamily="50" charset="-128"/>
                <a:cs typeface="Meiryo UI" pitchFamily="50" charset="-128"/>
              </a:rPr>
              <a:t>リボンの長さでいうと・・・</a:t>
            </a:r>
            <a:endParaRPr lang="en-US" altLang="ja-JP" sz="4000" dirty="0" smtClean="0">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2"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3"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txBox="1">
            <a:spLocks noChangeArrowheads="1"/>
          </p:cNvSpPr>
          <p:nvPr/>
        </p:nvSpPr>
        <p:spPr bwMode="auto">
          <a:xfrm>
            <a:off x="107504" y="4779851"/>
            <a:ext cx="8928992" cy="17454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spcBef>
                <a:spcPct val="20000"/>
              </a:spcBef>
            </a:pPr>
            <a:r>
              <a:rPr kumimoji="1" lang="ja-JP" altLang="en-US" sz="2000" b="1" i="0" u="none" strike="noStrike" kern="0" cap="none" spc="0" normalizeH="0" baseline="0" noProof="0" dirty="0" smtClean="0">
                <a:ln>
                  <a:noFill/>
                </a:ln>
                <a:solidFill>
                  <a:srgbClr val="159321"/>
                </a:solidFill>
                <a:effectLst/>
                <a:uLnTx/>
                <a:uFillTx/>
                <a:latin typeface="+mn-lt"/>
                <a:ea typeface="+mn-ea"/>
              </a:rPr>
              <a:t>対象</a:t>
            </a:r>
            <a:r>
              <a:rPr lang="ja-JP" altLang="en-US" sz="2000" b="1" kern="0" dirty="0" smtClean="0">
                <a:solidFill>
                  <a:srgbClr val="159321"/>
                </a:solidFill>
                <a:latin typeface="+mn-lt"/>
                <a:ea typeface="+mn-ea"/>
              </a:rPr>
              <a:t>：小学生～大人（ご家族での参加も</a:t>
            </a:r>
            <a:r>
              <a:rPr lang="ja-JP" altLang="en-US" sz="2000" b="1" kern="0" dirty="0">
                <a:solidFill>
                  <a:srgbClr val="159321"/>
                </a:solidFill>
                <a:latin typeface="+mn-lt"/>
                <a:ea typeface="+mn-ea"/>
              </a:rPr>
              <a:t>歓迎</a:t>
            </a:r>
            <a:r>
              <a:rPr lang="ja-JP" altLang="en-US" sz="2000" b="1" kern="0" dirty="0" smtClean="0">
                <a:solidFill>
                  <a:srgbClr val="159321"/>
                </a:solidFill>
                <a:latin typeface="+mn-lt"/>
                <a:ea typeface="+mn-ea"/>
              </a:rPr>
              <a:t>）</a:t>
            </a:r>
            <a:endParaRPr lang="en-US" altLang="ja-JP" sz="2000" b="1" kern="0" dirty="0" smtClean="0">
              <a:solidFill>
                <a:srgbClr val="159321"/>
              </a:solidFill>
              <a:latin typeface="+mn-lt"/>
              <a:ea typeface="+mn-ea"/>
            </a:endParaRPr>
          </a:p>
          <a:p>
            <a:pPr lvl="0">
              <a:spcBef>
                <a:spcPct val="20000"/>
              </a:spcBef>
            </a:pPr>
            <a:r>
              <a:rPr kumimoji="1" lang="ja-JP" altLang="en-US" sz="2000" b="1" i="0" u="none" strike="noStrike" kern="0" cap="none" spc="0" normalizeH="0" baseline="0" noProof="0" dirty="0" smtClean="0">
                <a:ln>
                  <a:noFill/>
                </a:ln>
                <a:solidFill>
                  <a:srgbClr val="159321"/>
                </a:solidFill>
                <a:effectLst/>
                <a:uLnTx/>
                <a:uFillTx/>
                <a:latin typeface="+mn-lt"/>
                <a:ea typeface="+mn-ea"/>
              </a:rPr>
              <a:t>費用：大人</a:t>
            </a:r>
            <a:r>
              <a:rPr lang="en-US" altLang="ja-JP" sz="2000" b="1" kern="0" dirty="0">
                <a:solidFill>
                  <a:srgbClr val="159321"/>
                </a:solidFill>
                <a:latin typeface="+mn-lt"/>
                <a:ea typeface="+mn-ea"/>
              </a:rPr>
              <a:t>5</a:t>
            </a:r>
            <a:r>
              <a:rPr kumimoji="1" lang="en-US" altLang="ja-JP" sz="2000" b="1" i="0" u="none" strike="noStrike" kern="0" cap="none" spc="0" normalizeH="0" baseline="0" noProof="0" dirty="0" smtClean="0">
                <a:ln>
                  <a:noFill/>
                </a:ln>
                <a:solidFill>
                  <a:srgbClr val="159321"/>
                </a:solidFill>
                <a:effectLst/>
                <a:uLnTx/>
                <a:uFillTx/>
                <a:latin typeface="+mn-lt"/>
                <a:ea typeface="+mn-ea"/>
              </a:rPr>
              <a:t>00</a:t>
            </a:r>
            <a:r>
              <a:rPr kumimoji="1" lang="ja-JP" altLang="en-US" sz="2000" b="1" i="0" u="none" strike="noStrike" kern="0" cap="none" spc="0" normalizeH="0" baseline="0" noProof="0" dirty="0" smtClean="0">
                <a:ln>
                  <a:noFill/>
                </a:ln>
                <a:solidFill>
                  <a:srgbClr val="159321"/>
                </a:solidFill>
                <a:effectLst/>
                <a:uLnTx/>
                <a:uFillTx/>
                <a:latin typeface="+mn-lt"/>
                <a:ea typeface="+mn-ea"/>
              </a:rPr>
              <a:t>円　中学生以下</a:t>
            </a:r>
            <a:r>
              <a:rPr lang="en-US" altLang="ja-JP" sz="2000" b="1" kern="0" dirty="0">
                <a:solidFill>
                  <a:srgbClr val="159321"/>
                </a:solidFill>
                <a:latin typeface="+mn-lt"/>
                <a:ea typeface="+mn-ea"/>
              </a:rPr>
              <a:t>3</a:t>
            </a:r>
            <a:r>
              <a:rPr kumimoji="1" lang="en-US" altLang="ja-JP" sz="2000" b="1" i="0" u="none" strike="noStrike" kern="0" cap="none" spc="0" normalizeH="0" baseline="0" noProof="0" dirty="0" smtClean="0">
                <a:ln>
                  <a:noFill/>
                </a:ln>
                <a:solidFill>
                  <a:srgbClr val="159321"/>
                </a:solidFill>
                <a:effectLst/>
                <a:uLnTx/>
                <a:uFillTx/>
                <a:latin typeface="+mn-lt"/>
                <a:ea typeface="+mn-ea"/>
              </a:rPr>
              <a:t>00</a:t>
            </a:r>
            <a:r>
              <a:rPr kumimoji="1" lang="ja-JP" altLang="en-US" sz="2000" b="1" i="0" u="none" strike="noStrike" kern="0" cap="none" spc="0" normalizeH="0" baseline="0" noProof="0" dirty="0" smtClean="0">
                <a:ln>
                  <a:noFill/>
                </a:ln>
                <a:solidFill>
                  <a:srgbClr val="159321"/>
                </a:solidFill>
                <a:effectLst/>
                <a:uLnTx/>
                <a:uFillTx/>
                <a:latin typeface="+mn-lt"/>
                <a:ea typeface="+mn-ea"/>
              </a:rPr>
              <a:t>円</a:t>
            </a:r>
            <a:endParaRPr kumimoji="1" lang="en-US" altLang="ja-JP" sz="2000" b="1" i="0" u="none" strike="noStrike" kern="0" cap="none" spc="0" normalizeH="0" baseline="0" noProof="0" dirty="0" smtClean="0">
              <a:ln>
                <a:noFill/>
              </a:ln>
              <a:solidFill>
                <a:srgbClr val="159321"/>
              </a:solidFill>
              <a:effectLst/>
              <a:uLnTx/>
              <a:uFillTx/>
              <a:latin typeface="+mn-lt"/>
              <a:ea typeface="+mn-ea"/>
            </a:endParaRPr>
          </a:p>
          <a:p>
            <a:pPr lvl="0">
              <a:spcBef>
                <a:spcPct val="20000"/>
              </a:spcBef>
            </a:pPr>
            <a:r>
              <a:rPr kumimoji="1" lang="ja-JP" altLang="en-US" sz="2000" b="1" i="0" u="none" strike="noStrike" kern="0" cap="none" spc="0" normalizeH="0" baseline="0" noProof="0" dirty="0" smtClean="0">
                <a:ln>
                  <a:noFill/>
                </a:ln>
                <a:solidFill>
                  <a:srgbClr val="159321"/>
                </a:solidFill>
                <a:effectLst/>
                <a:uLnTx/>
                <a:uFillTx/>
                <a:latin typeface="+mn-lt"/>
                <a:ea typeface="+mn-ea"/>
              </a:rPr>
              <a:t>（施設使用料以外はプランインターナショナルへ募金します）</a:t>
            </a:r>
            <a:endParaRPr kumimoji="1" lang="en-US" altLang="ja-JP" sz="2000" b="1" i="0" u="none" strike="noStrike" kern="0" cap="none" spc="0" normalizeH="0" baseline="0" noProof="0" dirty="0" smtClean="0">
              <a:ln>
                <a:noFill/>
              </a:ln>
              <a:solidFill>
                <a:srgbClr val="159321"/>
              </a:solidFill>
              <a:effectLst/>
              <a:uLnTx/>
              <a:uFillTx/>
              <a:latin typeface="+mn-lt"/>
              <a:ea typeface="+mn-ea"/>
            </a:endParaRPr>
          </a:p>
          <a:p>
            <a:pPr lvl="0">
              <a:spcBef>
                <a:spcPct val="20000"/>
              </a:spcBef>
            </a:pPr>
            <a:r>
              <a:rPr kumimoji="1" lang="ja-JP" altLang="en-US" sz="2000" b="1" i="0" u="none" strike="noStrike" kern="0" cap="none" spc="0" normalizeH="0" baseline="0" noProof="0" dirty="0" smtClean="0">
                <a:ln>
                  <a:noFill/>
                </a:ln>
                <a:solidFill>
                  <a:srgbClr val="159321"/>
                </a:solidFill>
                <a:effectLst/>
                <a:uLnTx/>
                <a:uFillTx/>
                <a:latin typeface="+mn-lt"/>
                <a:ea typeface="+mn-ea"/>
              </a:rPr>
              <a:t>参加：申し込み不要。直接ご来店下さい。</a:t>
            </a:r>
            <a:endParaRPr kumimoji="1" lang="en-US" altLang="ja-JP" sz="2000" b="1" i="0" u="none" strike="noStrike" kern="0" cap="none" spc="0" normalizeH="0" baseline="0" noProof="0" dirty="0" smtClean="0">
              <a:ln>
                <a:noFill/>
              </a:ln>
              <a:solidFill>
                <a:srgbClr val="159321"/>
              </a:solidFill>
              <a:effectLst/>
              <a:uLnTx/>
              <a:uFillTx/>
              <a:latin typeface="+mn-lt"/>
              <a:ea typeface="+mn-ea"/>
            </a:endParaRPr>
          </a:p>
          <a:p>
            <a:pPr lvl="0">
              <a:spcBef>
                <a:spcPct val="20000"/>
              </a:spcBef>
            </a:pPr>
            <a:r>
              <a:rPr lang="ja-JP" altLang="en-US" sz="2000" b="1" kern="0" dirty="0" smtClean="0">
                <a:solidFill>
                  <a:srgbClr val="159321"/>
                </a:solidFill>
                <a:latin typeface="+mn-lt"/>
                <a:ea typeface="+mn-ea"/>
              </a:rPr>
              <a:t>講師：あかみねたけし（作業療法士・プランインターナショナルスポンサー）</a:t>
            </a:r>
            <a:endParaRPr lang="en-US" altLang="ja-JP" sz="2000" b="1" kern="0" dirty="0" smtClean="0">
              <a:solidFill>
                <a:srgbClr val="159321"/>
              </a:solidFill>
              <a:latin typeface="+mn-lt"/>
              <a:ea typeface="+mn-ea"/>
            </a:endParaRPr>
          </a:p>
        </p:txBody>
      </p:sp>
      <p:sp>
        <p:nvSpPr>
          <p:cNvPr id="3074" name="Rectangle 9"/>
          <p:cNvSpPr>
            <a:spLocks noGrp="1" noChangeArrowheads="1"/>
          </p:cNvSpPr>
          <p:nvPr>
            <p:ph type="title"/>
          </p:nvPr>
        </p:nvSpPr>
        <p:spPr>
          <a:xfrm>
            <a:off x="457200" y="73659"/>
            <a:ext cx="8229600" cy="706437"/>
          </a:xfrm>
        </p:spPr>
        <p:txBody>
          <a:bodyPr/>
          <a:lstStyle/>
          <a:p>
            <a:pPr eaLnBrk="1" hangingPunct="1"/>
            <a:r>
              <a:rPr lang="ja-JP" altLang="en-US" sz="4000" dirty="0" smtClean="0">
                <a:latin typeface="HGP創英角ｺﾞｼｯｸUB" pitchFamily="50" charset="-128"/>
                <a:ea typeface="HGP創英角ｺﾞｼｯｸUB" pitchFamily="50" charset="-128"/>
              </a:rPr>
              <a:t>世界一大きな授業とは？</a:t>
            </a:r>
          </a:p>
        </p:txBody>
      </p:sp>
      <p:sp>
        <p:nvSpPr>
          <p:cNvPr id="3075" name="Rectangle 11"/>
          <p:cNvSpPr>
            <a:spLocks noGrp="1" noChangeArrowheads="1"/>
          </p:cNvSpPr>
          <p:nvPr>
            <p:ph type="body" idx="1"/>
          </p:nvPr>
        </p:nvSpPr>
        <p:spPr>
          <a:xfrm>
            <a:off x="107504" y="786409"/>
            <a:ext cx="8928992" cy="1008112"/>
          </a:xfrm>
          <a:noFill/>
        </p:spPr>
        <p:txBody>
          <a:bodyPr/>
          <a:lstStyle/>
          <a:p>
            <a:pPr eaLnBrk="1" hangingPunct="1">
              <a:buFont typeface="Wingdings" pitchFamily="2" charset="2"/>
              <a:buChar char="l"/>
            </a:pPr>
            <a:r>
              <a:rPr lang="ja-JP" altLang="ja-JP" sz="2000" dirty="0" smtClean="0"/>
              <a:t>現在、世界で小学校に通えない子どもは</a:t>
            </a:r>
            <a:r>
              <a:rPr lang="en-US" altLang="ja-JP" sz="2000" b="1" dirty="0" smtClean="0">
                <a:solidFill>
                  <a:srgbClr val="7030A0"/>
                </a:solidFill>
              </a:rPr>
              <a:t>6,100</a:t>
            </a:r>
            <a:r>
              <a:rPr lang="ja-JP" altLang="ja-JP" sz="2000" b="1" dirty="0" smtClean="0">
                <a:solidFill>
                  <a:srgbClr val="7030A0"/>
                </a:solidFill>
              </a:rPr>
              <a:t>万人</a:t>
            </a:r>
            <a:r>
              <a:rPr lang="ja-JP" altLang="ja-JP" sz="2000" dirty="0" smtClean="0"/>
              <a:t>、読み書きができない大人は</a:t>
            </a:r>
            <a:r>
              <a:rPr lang="en-US" altLang="ja-JP" sz="2000" b="1" dirty="0" smtClean="0">
                <a:solidFill>
                  <a:srgbClr val="7030A0"/>
                </a:solidFill>
              </a:rPr>
              <a:t>7</a:t>
            </a:r>
            <a:r>
              <a:rPr lang="ja-JP" altLang="ja-JP" sz="2000" b="1" dirty="0" smtClean="0">
                <a:solidFill>
                  <a:srgbClr val="7030A0"/>
                </a:solidFill>
              </a:rPr>
              <a:t>億</a:t>
            </a:r>
            <a:r>
              <a:rPr lang="en-US" altLang="ja-JP" sz="2000" b="1" dirty="0" smtClean="0">
                <a:solidFill>
                  <a:srgbClr val="7030A0"/>
                </a:solidFill>
              </a:rPr>
              <a:t>5,000</a:t>
            </a:r>
            <a:r>
              <a:rPr lang="ja-JP" altLang="ja-JP" sz="2000" b="1" dirty="0" smtClean="0">
                <a:solidFill>
                  <a:srgbClr val="7030A0"/>
                </a:solidFill>
              </a:rPr>
              <a:t>万人</a:t>
            </a:r>
            <a:r>
              <a:rPr lang="ja-JP" altLang="ja-JP" sz="2000" dirty="0" smtClean="0"/>
              <a:t>います。</a:t>
            </a:r>
            <a:r>
              <a:rPr lang="en-US" altLang="ja-JP" sz="2000" dirty="0" smtClean="0"/>
              <a:t>	</a:t>
            </a:r>
            <a:endParaRPr lang="ja-JP" altLang="en-US" sz="2000" dirty="0" smtClean="0">
              <a:solidFill>
                <a:srgbClr val="7030A0"/>
              </a:solidFill>
            </a:endParaRPr>
          </a:p>
        </p:txBody>
      </p:sp>
      <p:pic>
        <p:nvPicPr>
          <p:cNvPr id="3076"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3077" name="Picture 9"/>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8" name="Picture 4" descr="JNNE"/>
          <p:cNvPicPr>
            <a:picLocks noChangeAspect="1" noChangeArrowheads="1"/>
          </p:cNvPicPr>
          <p:nvPr/>
        </p:nvPicPr>
        <p:blipFill>
          <a:blip r:embed="rId4" cstate="print"/>
          <a:srcRect/>
          <a:stretch>
            <a:fillRect/>
          </a:stretch>
        </p:blipFill>
        <p:spPr bwMode="auto">
          <a:xfrm>
            <a:off x="7997545" y="6340051"/>
            <a:ext cx="1038951" cy="370586"/>
          </a:xfrm>
          <a:prstGeom prst="rect">
            <a:avLst/>
          </a:prstGeom>
          <a:noFill/>
          <a:ln w="9525">
            <a:noFill/>
            <a:miter lim="800000"/>
            <a:headEnd/>
            <a:tailEnd/>
          </a:ln>
        </p:spPr>
      </p:pic>
      <p:pic>
        <p:nvPicPr>
          <p:cNvPr id="3080" name="Picture 8"/>
          <p:cNvPicPr>
            <a:picLocks noChangeAspect="1" noChangeArrowheads="1"/>
          </p:cNvPicPr>
          <p:nvPr/>
        </p:nvPicPr>
        <p:blipFill>
          <a:blip r:embed="rId5" cstate="print"/>
          <a:srcRect/>
          <a:stretch>
            <a:fillRect/>
          </a:stretch>
        </p:blipFill>
        <p:spPr bwMode="auto">
          <a:xfrm>
            <a:off x="7863868" y="186358"/>
            <a:ext cx="600075" cy="571500"/>
          </a:xfrm>
          <a:prstGeom prst="rect">
            <a:avLst/>
          </a:prstGeom>
          <a:noFill/>
          <a:ln w="9525">
            <a:noFill/>
            <a:miter lim="800000"/>
            <a:headEnd/>
            <a:tailEnd/>
          </a:ln>
        </p:spPr>
      </p:pic>
      <p:sp>
        <p:nvSpPr>
          <p:cNvPr id="9" name="Rectangle 11"/>
          <p:cNvSpPr txBox="1">
            <a:spLocks noChangeArrowheads="1"/>
          </p:cNvSpPr>
          <p:nvPr/>
        </p:nvSpPr>
        <p:spPr bwMode="auto">
          <a:xfrm>
            <a:off x="107504" y="1484784"/>
            <a:ext cx="8928992" cy="12961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Font typeface="Wingdings" pitchFamily="2" charset="2"/>
              <a:buChar char="l"/>
            </a:pPr>
            <a:r>
              <a:rPr lang="ja-JP" altLang="ja-JP" sz="2000" dirty="0" smtClean="0"/>
              <a:t>国連は</a:t>
            </a:r>
            <a:r>
              <a:rPr lang="ja-JP" altLang="ja-JP" sz="2000" b="1" dirty="0" smtClean="0">
                <a:solidFill>
                  <a:srgbClr val="7030A0"/>
                </a:solidFill>
              </a:rPr>
              <a:t>「持続可能な開発目標</a:t>
            </a:r>
            <a:r>
              <a:rPr lang="ja-JP" altLang="en-US" sz="2000" b="1" dirty="0" smtClean="0">
                <a:solidFill>
                  <a:srgbClr val="7030A0"/>
                </a:solidFill>
              </a:rPr>
              <a:t>（</a:t>
            </a:r>
            <a:r>
              <a:rPr lang="en-US" altLang="ja-JP" sz="2000" b="1" dirty="0" smtClean="0">
                <a:solidFill>
                  <a:srgbClr val="7030A0"/>
                </a:solidFill>
              </a:rPr>
              <a:t>SDGs</a:t>
            </a:r>
            <a:r>
              <a:rPr lang="ja-JP" altLang="en-US" sz="2000" b="1" dirty="0" smtClean="0">
                <a:solidFill>
                  <a:srgbClr val="7030A0"/>
                </a:solidFill>
              </a:rPr>
              <a:t>）</a:t>
            </a:r>
            <a:r>
              <a:rPr lang="ja-JP" altLang="ja-JP" sz="2000" b="1" dirty="0" smtClean="0">
                <a:solidFill>
                  <a:srgbClr val="7030A0"/>
                </a:solidFill>
              </a:rPr>
              <a:t>」</a:t>
            </a:r>
            <a:r>
              <a:rPr lang="ja-JP" altLang="ja-JP" sz="2000" dirty="0" smtClean="0"/>
              <a:t>を採択し、</a:t>
            </a:r>
            <a:r>
              <a:rPr lang="en-US" altLang="ja-JP" sz="2000" b="1" dirty="0" smtClean="0">
                <a:solidFill>
                  <a:srgbClr val="7030A0"/>
                </a:solidFill>
              </a:rPr>
              <a:t>2030</a:t>
            </a:r>
            <a:r>
              <a:rPr lang="ja-JP" altLang="ja-JP" sz="2000" b="1" dirty="0" smtClean="0">
                <a:solidFill>
                  <a:srgbClr val="7030A0"/>
                </a:solidFill>
              </a:rPr>
              <a:t>年までに</a:t>
            </a:r>
            <a:r>
              <a:rPr lang="ja-JP" altLang="ja-JP" sz="2000" dirty="0" smtClean="0"/>
              <a:t>すべての子どもが質の高い就学前教育、初等教育、中等教育を受け、大人の識字率も大幅に改善すること</a:t>
            </a:r>
            <a:r>
              <a:rPr lang="ja-JP" altLang="en-US" sz="2000" dirty="0" smtClean="0"/>
              <a:t>を約束しました。</a:t>
            </a:r>
            <a:endParaRPr lang="ja-JP" altLang="ja-JP" sz="2000" dirty="0" smtClean="0"/>
          </a:p>
          <a:p>
            <a:pPr marL="342900" lvl="0" indent="-342900">
              <a:spcBef>
                <a:spcPct val="20000"/>
              </a:spcBef>
              <a:buFont typeface="Wingdings" pitchFamily="2" charset="2"/>
              <a:buChar char="l"/>
            </a:pPr>
            <a:endParaRPr kumimoji="1" lang="ja-JP" altLang="en-US" sz="2000" b="0" i="0" u="none" strike="noStrike" kern="0" cap="none" spc="0" normalizeH="0" baseline="0" noProof="0" dirty="0" smtClean="0">
              <a:ln>
                <a:noFill/>
              </a:ln>
              <a:solidFill>
                <a:srgbClr val="7030A0"/>
              </a:solidFill>
              <a:effectLst/>
              <a:uLnTx/>
              <a:uFillTx/>
              <a:latin typeface="+mn-lt"/>
              <a:ea typeface="+mn-ea"/>
            </a:endParaRPr>
          </a:p>
        </p:txBody>
      </p:sp>
      <p:sp>
        <p:nvSpPr>
          <p:cNvPr id="10" name="Rectangle 11"/>
          <p:cNvSpPr txBox="1">
            <a:spLocks noChangeArrowheads="1"/>
          </p:cNvSpPr>
          <p:nvPr/>
        </p:nvSpPr>
        <p:spPr bwMode="auto">
          <a:xfrm>
            <a:off x="107504" y="2420888"/>
            <a:ext cx="8928992" cy="15841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ct val="20000"/>
              </a:spcBef>
              <a:buFont typeface="Wingdings" pitchFamily="2" charset="2"/>
              <a:buChar char="l"/>
            </a:pPr>
            <a:r>
              <a:rPr lang="ja-JP" altLang="en-US" sz="2000" kern="0" dirty="0" smtClean="0">
                <a:latin typeface="+mn-lt"/>
                <a:ea typeface="+mn-ea"/>
              </a:rPr>
              <a:t>「世界一大きな授業」とは、そんな現状を世界中の人が同じ時期に学び、考える地球規模のイベントです。</a:t>
            </a:r>
            <a:r>
              <a:rPr lang="ja-JP" altLang="en-US" sz="2000" b="1" kern="0" dirty="0" smtClean="0">
                <a:solidFill>
                  <a:srgbClr val="7030A0"/>
                </a:solidFill>
                <a:latin typeface="+mn-lt"/>
                <a:ea typeface="+mn-ea"/>
              </a:rPr>
              <a:t>参加者の声を各国政府に届け、教育政策に反映するよう働きかけます</a:t>
            </a:r>
            <a:r>
              <a:rPr lang="ja-JP" altLang="en-US" sz="2000" kern="0" dirty="0" smtClean="0">
                <a:latin typeface="+mn-lt"/>
                <a:ea typeface="+mn-ea"/>
              </a:rPr>
              <a:t>。２００３年にスタート</a:t>
            </a:r>
            <a:r>
              <a:rPr lang="ja-JP" altLang="en-US" sz="2000" kern="0" dirty="0">
                <a:latin typeface="+mn-lt"/>
                <a:ea typeface="+mn-ea"/>
              </a:rPr>
              <a:t>し</a:t>
            </a:r>
            <a:r>
              <a:rPr lang="ja-JP" altLang="en-US" sz="2000" kern="0" dirty="0" smtClean="0">
                <a:latin typeface="+mn-lt"/>
                <a:ea typeface="+mn-ea"/>
              </a:rPr>
              <a:t>、</a:t>
            </a:r>
            <a:r>
              <a:rPr lang="en-US" altLang="ja-JP" sz="2000" kern="0" dirty="0" smtClean="0">
                <a:latin typeface="+mn-lt"/>
                <a:ea typeface="+mn-ea"/>
              </a:rPr>
              <a:t>2008</a:t>
            </a:r>
            <a:r>
              <a:rPr lang="ja-JP" altLang="en-US" sz="2000" kern="0" dirty="0" smtClean="0">
                <a:latin typeface="+mn-lt"/>
                <a:ea typeface="+mn-ea"/>
              </a:rPr>
              <a:t>年には</a:t>
            </a:r>
            <a:r>
              <a:rPr lang="en-US" altLang="ja-JP" sz="2000" kern="0" dirty="0" smtClean="0">
                <a:latin typeface="+mn-lt"/>
                <a:ea typeface="+mn-ea"/>
              </a:rPr>
              <a:t>885</a:t>
            </a:r>
            <a:r>
              <a:rPr lang="ja-JP" altLang="en-US" sz="2000" kern="0" dirty="0" smtClean="0">
                <a:latin typeface="+mn-lt"/>
                <a:ea typeface="+mn-ea"/>
              </a:rPr>
              <a:t>万人が参加し、ギネスブックにも登録されました。日本でも</a:t>
            </a:r>
            <a:r>
              <a:rPr lang="en-US" altLang="ja-JP" sz="2000" kern="0" dirty="0" smtClean="0">
                <a:latin typeface="+mn-lt"/>
                <a:ea typeface="+mn-ea"/>
              </a:rPr>
              <a:t>2017</a:t>
            </a:r>
            <a:r>
              <a:rPr lang="ja-JP" altLang="en-US" sz="2000" kern="0" dirty="0" smtClean="0">
                <a:latin typeface="+mn-lt"/>
                <a:ea typeface="+mn-ea"/>
              </a:rPr>
              <a:t>年には</a:t>
            </a:r>
            <a:r>
              <a:rPr lang="en-US" altLang="ja-JP" sz="2000" kern="0" dirty="0" smtClean="0">
                <a:latin typeface="+mn-lt"/>
                <a:ea typeface="+mn-ea"/>
              </a:rPr>
              <a:t>43.493</a:t>
            </a:r>
            <a:r>
              <a:rPr lang="ja-JP" altLang="en-US" sz="2000" kern="0" dirty="0" smtClean="0">
                <a:latin typeface="+mn-lt"/>
                <a:ea typeface="+mn-ea"/>
              </a:rPr>
              <a:t>人が参加しました。世界中の</a:t>
            </a:r>
            <a:r>
              <a:rPr lang="en-US" altLang="ja-JP" sz="2000" kern="0" dirty="0" smtClean="0">
                <a:latin typeface="+mn-lt"/>
                <a:ea typeface="+mn-ea"/>
              </a:rPr>
              <a:t>NGO</a:t>
            </a:r>
            <a:r>
              <a:rPr lang="ja-JP" altLang="en-US" sz="2000" kern="0" dirty="0" smtClean="0">
                <a:latin typeface="+mn-lt"/>
                <a:ea typeface="+mn-ea"/>
              </a:rPr>
              <a:t>やネットワークを通じて世界</a:t>
            </a:r>
            <a:r>
              <a:rPr lang="en-US" altLang="ja-JP" sz="2000" kern="0" dirty="0" smtClean="0">
                <a:latin typeface="+mn-lt"/>
                <a:ea typeface="+mn-ea"/>
              </a:rPr>
              <a:t>100</a:t>
            </a:r>
            <a:r>
              <a:rPr lang="ja-JP" altLang="en-US" sz="2000" kern="0" dirty="0" smtClean="0">
                <a:latin typeface="+mn-lt"/>
                <a:ea typeface="+mn-ea"/>
              </a:rPr>
              <a:t>ヵ国で一斉に開催されます。</a:t>
            </a:r>
            <a:endParaRPr kumimoji="1" lang="ja-JP" altLang="en-US" sz="2000" b="0" i="0" u="none" strike="noStrike" kern="0" cap="none" spc="0" normalizeH="0" baseline="0" noProof="0" dirty="0" smtClean="0">
              <a:ln>
                <a:noFill/>
              </a:ln>
              <a:solidFill>
                <a:srgbClr val="7030A0"/>
              </a:solidFill>
              <a:effectLst/>
              <a:uLnTx/>
              <a:uFillTx/>
              <a:latin typeface="+mn-lt"/>
              <a:ea typeface="+mn-ea"/>
            </a:endParaRPr>
          </a:p>
        </p:txBody>
      </p:sp>
      <p:sp>
        <p:nvSpPr>
          <p:cNvPr id="11" name="Rectangle 11"/>
          <p:cNvSpPr txBox="1">
            <a:spLocks noChangeArrowheads="1"/>
          </p:cNvSpPr>
          <p:nvPr/>
        </p:nvSpPr>
        <p:spPr bwMode="auto">
          <a:xfrm>
            <a:off x="107504" y="4005064"/>
            <a:ext cx="8775406" cy="774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ct val="20000"/>
              </a:spcBef>
              <a:buFont typeface="Wingdings" pitchFamily="2" charset="2"/>
              <a:buChar char="l"/>
            </a:pPr>
            <a:r>
              <a:rPr lang="ja-JP" altLang="en-US" sz="2000" kern="0" dirty="0" smtClean="0">
                <a:latin typeface="+mn-lt"/>
                <a:ea typeface="+mn-ea"/>
              </a:rPr>
              <a:t>学校に通えない子どもたちの現状を知り、日本の</a:t>
            </a:r>
            <a:r>
              <a:rPr lang="ja-JP" altLang="en-US" sz="2000" b="1" kern="0" dirty="0" smtClean="0">
                <a:solidFill>
                  <a:srgbClr val="7030A0"/>
                </a:solidFill>
                <a:latin typeface="+mn-lt"/>
                <a:ea typeface="+mn-ea"/>
              </a:rPr>
              <a:t>私たちにできること</a:t>
            </a:r>
            <a:r>
              <a:rPr lang="ja-JP" altLang="en-US" sz="2000" kern="0" dirty="0" smtClean="0">
                <a:latin typeface="+mn-lt"/>
                <a:ea typeface="+mn-ea"/>
              </a:rPr>
              <a:t>を考えてみませんか？</a:t>
            </a:r>
            <a:endParaRPr kumimoji="1" lang="ja-JP" altLang="en-US" sz="2000" b="0" i="0" u="none" strike="noStrike" kern="0" cap="none" spc="0" normalizeH="0" baseline="0" noProof="0" dirty="0" smtClean="0">
              <a:ln>
                <a:noFill/>
              </a:ln>
              <a:solidFill>
                <a:srgbClr val="7030A0"/>
              </a:solidFill>
              <a:effectLst/>
              <a:uLnTx/>
              <a:uFillTx/>
              <a:latin typeface="+mn-lt"/>
              <a:ea typeface="+mn-ea"/>
            </a:endParaRPr>
          </a:p>
        </p:txBody>
      </p:sp>
      <p:pic>
        <p:nvPicPr>
          <p:cNvPr id="2" name="図 1"/>
          <p:cNvPicPr>
            <a:picLocks noChangeAspect="1"/>
          </p:cNvPicPr>
          <p:nvPr/>
        </p:nvPicPr>
        <p:blipFill>
          <a:blip r:embed="rId6"/>
          <a:stretch>
            <a:fillRect/>
          </a:stretch>
        </p:blipFill>
        <p:spPr>
          <a:xfrm>
            <a:off x="6660232" y="4544752"/>
            <a:ext cx="2222678" cy="1260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マララ・ユスフザイさん</a:t>
            </a:r>
            <a:r>
              <a:rPr lang="en-US" altLang="ja-JP" sz="3200" dirty="0" smtClean="0">
                <a:latin typeface="HGP創英角ｺﾞｼｯｸUB" pitchFamily="50" charset="-128"/>
                <a:ea typeface="HGP創英角ｺﾞｼｯｸUB" pitchFamily="50" charset="-128"/>
              </a:rPr>
              <a:t/>
            </a:r>
            <a:br>
              <a:rPr lang="en-US" altLang="ja-JP"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ノーベル平和賞授賞式でのスピーチ</a:t>
            </a:r>
          </a:p>
        </p:txBody>
      </p:sp>
      <p:sp>
        <p:nvSpPr>
          <p:cNvPr id="17411" name="Rectangle 6"/>
          <p:cNvSpPr>
            <a:spLocks noGrp="1" noChangeArrowheads="1"/>
          </p:cNvSpPr>
          <p:nvPr>
            <p:ph type="body" sz="half" idx="2"/>
          </p:nvPr>
        </p:nvSpPr>
        <p:spPr>
          <a:xfrm>
            <a:off x="4788024" y="1556792"/>
            <a:ext cx="4355976" cy="5229076"/>
          </a:xfrm>
        </p:spPr>
        <p:txBody>
          <a:bodyPr/>
          <a:lstStyle/>
          <a:p>
            <a:pPr marL="0" indent="0" algn="ctr" eaLnBrk="1" hangingPunct="1">
              <a:spcBef>
                <a:spcPts val="0"/>
              </a:spcBef>
              <a:buFontTx/>
              <a:buNone/>
            </a:pPr>
            <a:r>
              <a:rPr lang="ja-JP" altLang="en-US" sz="2400" dirty="0" smtClean="0"/>
              <a:t>みなさん、これで終わりにしようと決めた最初の世代に</a:t>
            </a:r>
            <a:endParaRPr lang="en-US" altLang="ja-JP" sz="2400" dirty="0" smtClean="0"/>
          </a:p>
          <a:p>
            <a:pPr marL="0" indent="0" algn="ctr" eaLnBrk="1" hangingPunct="1">
              <a:spcBef>
                <a:spcPts val="0"/>
              </a:spcBef>
              <a:buFontTx/>
              <a:buNone/>
            </a:pPr>
            <a:r>
              <a:rPr lang="ja-JP" altLang="en-US" sz="2400" dirty="0" smtClean="0"/>
              <a:t>なりましょう。誰もいない教室も、失われた子ども時代も、無駄にされた可能性も。男の子や</a:t>
            </a:r>
            <a:endParaRPr lang="en-US" altLang="ja-JP" sz="2400" dirty="0" smtClean="0"/>
          </a:p>
          <a:p>
            <a:pPr marL="0" indent="0" algn="ctr" eaLnBrk="1" hangingPunct="1">
              <a:spcBef>
                <a:spcPts val="0"/>
              </a:spcBef>
              <a:buFontTx/>
              <a:buNone/>
            </a:pPr>
            <a:r>
              <a:rPr lang="ja-JP" altLang="en-US" sz="2400" dirty="0" smtClean="0"/>
              <a:t>女の子が子ども時代を工場で</a:t>
            </a:r>
            <a:endParaRPr lang="en-US" altLang="ja-JP" sz="2400" dirty="0" smtClean="0"/>
          </a:p>
          <a:p>
            <a:pPr marL="0" indent="0" algn="ctr" eaLnBrk="1" hangingPunct="1">
              <a:spcBef>
                <a:spcPts val="0"/>
              </a:spcBef>
              <a:buFontTx/>
              <a:buNone/>
            </a:pPr>
            <a:r>
              <a:rPr lang="ja-JP" altLang="en-US" sz="2400" dirty="0" smtClean="0"/>
              <a:t>過ごすのも、もうこれで</a:t>
            </a:r>
            <a:endParaRPr lang="en-US" altLang="ja-JP" sz="2400" dirty="0" smtClean="0"/>
          </a:p>
          <a:p>
            <a:pPr marL="0" indent="0" algn="ctr" eaLnBrk="1" hangingPunct="1">
              <a:spcBef>
                <a:spcPts val="0"/>
              </a:spcBef>
              <a:buFontTx/>
              <a:buNone/>
            </a:pPr>
            <a:r>
              <a:rPr lang="ja-JP" altLang="en-US" sz="2400" dirty="0" smtClean="0"/>
              <a:t>終わりにしましょう。</a:t>
            </a:r>
            <a:endParaRPr lang="en-US" altLang="ja-JP" sz="2400" dirty="0" smtClean="0"/>
          </a:p>
          <a:p>
            <a:pPr marL="0" indent="0" algn="ctr" eaLnBrk="1" hangingPunct="1">
              <a:spcBef>
                <a:spcPts val="0"/>
              </a:spcBef>
              <a:buFontTx/>
              <a:buNone/>
            </a:pPr>
            <a:endParaRPr lang="en-US" altLang="ja-JP" sz="2000" dirty="0" smtClean="0"/>
          </a:p>
          <a:p>
            <a:pPr marL="0" indent="0" algn="ctr" eaLnBrk="1" hangingPunct="1">
              <a:spcBef>
                <a:spcPts val="0"/>
              </a:spcBef>
              <a:buFontTx/>
              <a:buNone/>
            </a:pPr>
            <a:r>
              <a:rPr lang="ja-JP" altLang="en-US" sz="2400" dirty="0" smtClean="0"/>
              <a:t>女の子が幼いうちに強制的に</a:t>
            </a:r>
            <a:endParaRPr lang="en-US" altLang="ja-JP" sz="2400" dirty="0" smtClean="0"/>
          </a:p>
          <a:p>
            <a:pPr marL="0" indent="0" algn="ctr" eaLnBrk="1" hangingPunct="1">
              <a:spcBef>
                <a:spcPts val="0"/>
              </a:spcBef>
              <a:buFontTx/>
              <a:buNone/>
            </a:pPr>
            <a:r>
              <a:rPr lang="ja-JP" altLang="en-US" sz="2400" dirty="0" smtClean="0"/>
              <a:t>結婚させられることも、戦争で</a:t>
            </a:r>
            <a:endParaRPr lang="en-US" altLang="ja-JP" sz="2400" dirty="0" smtClean="0"/>
          </a:p>
          <a:p>
            <a:pPr marL="0" indent="0" algn="ctr" eaLnBrk="1" hangingPunct="1">
              <a:spcBef>
                <a:spcPts val="0"/>
              </a:spcBef>
              <a:buFontTx/>
              <a:buNone/>
            </a:pPr>
            <a:r>
              <a:rPr lang="ja-JP" altLang="en-US" sz="2400" dirty="0" smtClean="0"/>
              <a:t>子どもの命が失われることも、</a:t>
            </a:r>
            <a:endParaRPr lang="en-US" altLang="ja-JP" sz="2400" dirty="0" smtClean="0"/>
          </a:p>
          <a:p>
            <a:pPr marL="0" indent="0" algn="ctr" eaLnBrk="1" hangingPunct="1">
              <a:spcBef>
                <a:spcPts val="0"/>
              </a:spcBef>
              <a:buFontTx/>
              <a:buNone/>
            </a:pPr>
            <a:r>
              <a:rPr lang="ja-JP" altLang="en-US" sz="2400" dirty="0" smtClean="0"/>
              <a:t>子どもが学校に通えないことも、これで終わりにしましょう。</a:t>
            </a:r>
          </a:p>
        </p:txBody>
      </p:sp>
      <p:sp>
        <p:nvSpPr>
          <p:cNvPr id="17413" name="Text Box 10"/>
          <p:cNvSpPr txBox="1">
            <a:spLocks noChangeArrowheads="1"/>
          </p:cNvSpPr>
          <p:nvPr/>
        </p:nvSpPr>
        <p:spPr bwMode="auto">
          <a:xfrm>
            <a:off x="1547813" y="5157788"/>
            <a:ext cx="3095625" cy="276999"/>
          </a:xfrm>
          <a:prstGeom prst="rect">
            <a:avLst/>
          </a:prstGeom>
          <a:noFill/>
          <a:ln w="9525">
            <a:noFill/>
            <a:miter lim="800000"/>
            <a:headEnd/>
            <a:tailEnd/>
          </a:ln>
          <a:effectLst/>
        </p:spPr>
        <p:txBody>
          <a:bodyPr>
            <a:spAutoFit/>
          </a:bodyPr>
          <a:lstStyle/>
          <a:p>
            <a:pPr algn="r">
              <a:spcBef>
                <a:spcPct val="50000"/>
              </a:spcBef>
            </a:pPr>
            <a:r>
              <a:rPr lang="ja-JP" altLang="en-US" sz="1200" dirty="0"/>
              <a:t>（</a:t>
            </a:r>
            <a:r>
              <a:rPr lang="en-US" altLang="ja-JP" sz="1200" dirty="0" smtClean="0"/>
              <a:t>C</a:t>
            </a:r>
            <a:r>
              <a:rPr lang="ja-JP" altLang="en-US" sz="1200" dirty="0" smtClean="0"/>
              <a:t>）</a:t>
            </a:r>
            <a:r>
              <a:rPr lang="en-US" altLang="ja-JP" sz="1200" dirty="0" smtClean="0"/>
              <a:t>A World at School 2013</a:t>
            </a:r>
            <a:endParaRPr lang="en-US" altLang="ja-JP" dirty="0"/>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11" name="図 10" descr="A World at School 2013.JPG"/>
          <p:cNvPicPr/>
          <p:nvPr/>
        </p:nvPicPr>
        <p:blipFill>
          <a:blip r:embed="rId4" cstate="print"/>
          <a:stretch>
            <a:fillRect/>
          </a:stretch>
        </p:blipFill>
        <p:spPr>
          <a:xfrm>
            <a:off x="0" y="2132856"/>
            <a:ext cx="4572000" cy="2952328"/>
          </a:xfrm>
          <a:prstGeom prst="rect">
            <a:avLst/>
          </a:prstGeom>
        </p:spPr>
      </p:pic>
      <p:grpSp>
        <p:nvGrpSpPr>
          <p:cNvPr id="12" name="Group 13"/>
          <p:cNvGrpSpPr>
            <a:grpSpLocks/>
          </p:cNvGrpSpPr>
          <p:nvPr/>
        </p:nvGrpSpPr>
        <p:grpSpPr bwMode="auto">
          <a:xfrm>
            <a:off x="395288" y="188913"/>
            <a:ext cx="1441450" cy="304800"/>
            <a:chOff x="249" y="119"/>
            <a:chExt cx="908" cy="192"/>
          </a:xfrm>
        </p:grpSpPr>
        <p:sp>
          <p:nvSpPr>
            <p:cNvPr id="13"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4</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41784"/>
            <a:ext cx="8229600" cy="1143000"/>
          </a:xfrm>
        </p:spPr>
        <p:txBody>
          <a:bodyPr/>
          <a:lstStyle/>
          <a:p>
            <a:pPr eaLnBrk="1" hangingPunct="1"/>
            <a:r>
              <a:rPr lang="ja-JP" altLang="en-US" sz="3200" dirty="0" smtClean="0">
                <a:latin typeface="HGP創英角ｺﾞｼｯｸUB" pitchFamily="50" charset="-128"/>
                <a:ea typeface="HGP創英角ｺﾞｼｯｸUB" pitchFamily="50" charset="-128"/>
              </a:rPr>
              <a:t>子どもの問題に子どもが取り組む</a:t>
            </a:r>
            <a:r>
              <a:rPr lang="en-US" altLang="ja-JP" sz="3200" dirty="0" smtClean="0">
                <a:latin typeface="HGP創英角ｺﾞｼｯｸUB" pitchFamily="50" charset="-128"/>
                <a:ea typeface="HGP創英角ｺﾞｼｯｸUB" pitchFamily="50" charset="-128"/>
              </a:rPr>
              <a:t/>
            </a:r>
            <a:br>
              <a:rPr lang="en-US" altLang="ja-JP"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日本の子どもたちのストーリー </a:t>
            </a:r>
          </a:p>
        </p:txBody>
      </p:sp>
      <p:pic>
        <p:nvPicPr>
          <p:cNvPr id="18435" name="Picture 10"/>
          <p:cNvPicPr>
            <a:picLocks noGrp="1" noChangeAspect="1" noChangeArrowheads="1"/>
          </p:cNvPicPr>
          <p:nvPr>
            <p:ph type="body" sz="half" idx="1"/>
          </p:nvPr>
        </p:nvPicPr>
        <p:blipFill>
          <a:blip r:embed="rId3" cstate="print"/>
          <a:srcRect r="27" b="1808"/>
          <a:stretch>
            <a:fillRect/>
          </a:stretch>
        </p:blipFill>
        <p:spPr>
          <a:xfrm>
            <a:off x="0" y="0"/>
            <a:ext cx="9144000" cy="115888"/>
          </a:xfrm>
          <a:noFill/>
        </p:spPr>
      </p:pic>
      <p:sp>
        <p:nvSpPr>
          <p:cNvPr id="18436" name="Rectangle 8"/>
          <p:cNvSpPr>
            <a:spLocks noGrp="1" noChangeArrowheads="1"/>
          </p:cNvSpPr>
          <p:nvPr>
            <p:ph type="body" sz="half" idx="2"/>
          </p:nvPr>
        </p:nvSpPr>
        <p:spPr>
          <a:xfrm>
            <a:off x="4139952" y="1600200"/>
            <a:ext cx="4932040" cy="4925144"/>
          </a:xfrm>
        </p:spPr>
        <p:txBody>
          <a:bodyPr/>
          <a:lstStyle/>
          <a:p>
            <a:pPr marL="0" indent="0" algn="ctr" eaLnBrk="1" hangingPunct="1">
              <a:spcBef>
                <a:spcPts val="0"/>
              </a:spcBef>
              <a:buFontTx/>
              <a:buNone/>
            </a:pPr>
            <a:r>
              <a:rPr lang="ja-JP" altLang="en-US" sz="2400" dirty="0" smtClean="0"/>
              <a:t>「世界のために</a:t>
            </a:r>
            <a:endParaRPr lang="en-US" altLang="ja-JP" sz="2400" dirty="0" smtClean="0"/>
          </a:p>
          <a:p>
            <a:pPr marL="0" indent="0" algn="ctr" eaLnBrk="1" hangingPunct="1">
              <a:spcBef>
                <a:spcPts val="0"/>
              </a:spcBef>
              <a:buFontTx/>
              <a:buNone/>
            </a:pPr>
            <a:r>
              <a:rPr lang="ja-JP" altLang="en-US" sz="2400" dirty="0" smtClean="0"/>
              <a:t>自分にできることをやってみたい！」</a:t>
            </a:r>
            <a:endParaRPr lang="en-US" altLang="ja-JP" sz="2400" dirty="0" smtClean="0"/>
          </a:p>
          <a:p>
            <a:pPr marL="0" indent="0" algn="ctr" eaLnBrk="1" hangingPunct="1">
              <a:spcBef>
                <a:spcPts val="0"/>
              </a:spcBef>
              <a:buFontTx/>
              <a:buNone/>
            </a:pPr>
            <a:r>
              <a:rPr lang="ja-JP" altLang="en-US" sz="2400" dirty="0" smtClean="0"/>
              <a:t>そんな思いで活動している子ども</a:t>
            </a:r>
            <a:endParaRPr lang="en-US" altLang="ja-JP" sz="2400" dirty="0" smtClean="0"/>
          </a:p>
          <a:p>
            <a:pPr marL="0" indent="0" algn="ctr" eaLnBrk="1" hangingPunct="1">
              <a:spcBef>
                <a:spcPts val="0"/>
              </a:spcBef>
              <a:buFontTx/>
              <a:buNone/>
            </a:pPr>
            <a:r>
              <a:rPr lang="ja-JP" altLang="en-US" sz="2400" dirty="0" smtClean="0"/>
              <a:t>たちがいることを知っていますか？</a:t>
            </a:r>
            <a:endParaRPr lang="en-US" altLang="ja-JP" sz="2400" dirty="0" smtClean="0"/>
          </a:p>
          <a:p>
            <a:pPr marL="0" indent="0" algn="ctr" eaLnBrk="1" hangingPunct="1">
              <a:spcBef>
                <a:spcPts val="0"/>
              </a:spcBef>
              <a:buFontTx/>
              <a:buNone/>
            </a:pPr>
            <a:endParaRPr lang="en-US" altLang="ja-JP" sz="2000" dirty="0" smtClean="0"/>
          </a:p>
          <a:p>
            <a:pPr marL="0" indent="0" algn="ctr" eaLnBrk="1" hangingPunct="1">
              <a:spcBef>
                <a:spcPts val="0"/>
              </a:spcBef>
              <a:buFontTx/>
              <a:buNone/>
            </a:pPr>
            <a:r>
              <a:rPr lang="ja-JP" altLang="en-US" sz="2400" dirty="0" smtClean="0"/>
              <a:t>「フリー・ザ・チルドレン」は</a:t>
            </a:r>
            <a:endParaRPr lang="en-US" altLang="ja-JP" sz="2400" dirty="0" smtClean="0"/>
          </a:p>
          <a:p>
            <a:pPr marL="0" indent="0" algn="ctr" eaLnBrk="1" hangingPunct="1">
              <a:spcBef>
                <a:spcPts val="0"/>
              </a:spcBef>
              <a:buFontTx/>
              <a:buNone/>
            </a:pPr>
            <a:r>
              <a:rPr lang="ja-JP" altLang="en-US" sz="2400" dirty="0" smtClean="0"/>
              <a:t>子どもの問題に取り組むために</a:t>
            </a:r>
            <a:endParaRPr lang="en-US" altLang="ja-JP" sz="2400" dirty="0" smtClean="0"/>
          </a:p>
          <a:p>
            <a:pPr marL="0" indent="0" algn="ctr" eaLnBrk="1" hangingPunct="1">
              <a:spcBef>
                <a:spcPts val="0"/>
              </a:spcBef>
              <a:buFontTx/>
              <a:buNone/>
            </a:pPr>
            <a:r>
              <a:rPr lang="ja-JP" altLang="en-US" sz="2400" dirty="0" smtClean="0"/>
              <a:t>子どもが立ちあげたグループ。</a:t>
            </a:r>
            <a:endParaRPr lang="en-US" altLang="ja-JP" sz="2400" dirty="0" smtClean="0"/>
          </a:p>
          <a:p>
            <a:pPr marL="0" indent="0" algn="ctr" eaLnBrk="1" hangingPunct="1">
              <a:spcBef>
                <a:spcPts val="0"/>
              </a:spcBef>
              <a:buFontTx/>
              <a:buNone/>
            </a:pPr>
            <a:r>
              <a:rPr lang="ja-JP" altLang="en-US" sz="2400" dirty="0" smtClean="0"/>
              <a:t>１</a:t>
            </a:r>
            <a:r>
              <a:rPr lang="ja-JP" altLang="ja-JP" sz="2400" dirty="0" smtClean="0"/>
              <a:t>人の少年の「世界のために</a:t>
            </a:r>
            <a:endParaRPr lang="en-US" altLang="ja-JP" sz="2400" dirty="0" smtClean="0"/>
          </a:p>
          <a:p>
            <a:pPr marL="0" indent="0" algn="ctr" eaLnBrk="1" hangingPunct="1">
              <a:spcBef>
                <a:spcPts val="0"/>
              </a:spcBef>
              <a:buFontTx/>
              <a:buNone/>
            </a:pPr>
            <a:r>
              <a:rPr lang="ja-JP" altLang="ja-JP" sz="2400" dirty="0" smtClean="0"/>
              <a:t>子どもだからこそ出来ることを</a:t>
            </a:r>
            <a:endParaRPr lang="en-US" altLang="ja-JP" sz="2400" dirty="0" smtClean="0"/>
          </a:p>
          <a:p>
            <a:pPr marL="0" indent="0" algn="ctr" eaLnBrk="1" hangingPunct="1">
              <a:spcBef>
                <a:spcPts val="0"/>
              </a:spcBef>
              <a:buFontTx/>
              <a:buNone/>
            </a:pPr>
            <a:r>
              <a:rPr lang="ja-JP" altLang="ja-JP" sz="2400" dirty="0" smtClean="0"/>
              <a:t>やってみたい！」という思いから</a:t>
            </a:r>
            <a:endParaRPr lang="en-US" altLang="ja-JP" sz="2400" dirty="0" smtClean="0"/>
          </a:p>
          <a:p>
            <a:pPr marL="0" indent="0" algn="ctr" eaLnBrk="1" hangingPunct="1">
              <a:spcBef>
                <a:spcPts val="0"/>
              </a:spcBef>
              <a:buFontTx/>
              <a:buNone/>
            </a:pPr>
            <a:r>
              <a:rPr lang="ja-JP" altLang="ja-JP" sz="2400" dirty="0" smtClean="0"/>
              <a:t>始まった活動の輪は、今も日本</a:t>
            </a:r>
            <a:endParaRPr lang="en-US" altLang="ja-JP" sz="2400" dirty="0" smtClean="0"/>
          </a:p>
          <a:p>
            <a:pPr marL="0" indent="0" algn="ctr" eaLnBrk="1" hangingPunct="1">
              <a:spcBef>
                <a:spcPts val="0"/>
              </a:spcBef>
              <a:buFontTx/>
              <a:buNone/>
            </a:pPr>
            <a:r>
              <a:rPr lang="ja-JP" altLang="ja-JP" sz="2400" dirty="0" smtClean="0"/>
              <a:t>そして世界で広がり続けています。</a:t>
            </a:r>
            <a:endParaRPr lang="en-US" altLang="ja-JP" sz="2400" dirty="0" smtClean="0"/>
          </a:p>
          <a:p>
            <a:pPr indent="17463" eaLnBrk="1" hangingPunct="1">
              <a:lnSpc>
                <a:spcPct val="80000"/>
              </a:lnSpc>
              <a:buFontTx/>
              <a:buNone/>
            </a:pPr>
            <a:endParaRPr lang="ja-JP" altLang="en-US" sz="2400" dirty="0" smtClean="0"/>
          </a:p>
        </p:txBody>
      </p:sp>
      <p:pic>
        <p:nvPicPr>
          <p:cNvPr id="18437"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18439" name="Group 11"/>
          <p:cNvGrpSpPr>
            <a:grpSpLocks/>
          </p:cNvGrpSpPr>
          <p:nvPr/>
        </p:nvGrpSpPr>
        <p:grpSpPr bwMode="auto">
          <a:xfrm>
            <a:off x="395288" y="188913"/>
            <a:ext cx="1441450" cy="304800"/>
            <a:chOff x="249" y="119"/>
            <a:chExt cx="908" cy="192"/>
          </a:xfrm>
        </p:grpSpPr>
        <p:sp>
          <p:nvSpPr>
            <p:cNvPr id="18440" name="AutoShape 12"/>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8441" name="Text Box 13"/>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4</a:t>
              </a:r>
              <a:endParaRPr lang="en-US" altLang="ja-JP" sz="1400" dirty="0">
                <a:solidFill>
                  <a:schemeClr val="bg2"/>
                </a:solidFill>
              </a:endParaRPr>
            </a:p>
          </p:txBody>
        </p:sp>
      </p:grpSp>
      <p:pic>
        <p:nvPicPr>
          <p:cNvPr id="12" name="図 11" descr="\\ftcj-my.sharepoint.com@SSL\DavWWWRoot\personal\jimukyoku_ftcj_com\Documents\03_国内事業\04_外部ネットワーク\02_JNNE・GCE\2016年教育キャンペーン\f8f722c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75660">
            <a:off x="395536" y="3711416"/>
            <a:ext cx="3600400" cy="2520280"/>
          </a:xfrm>
          <a:prstGeom prst="rect">
            <a:avLst/>
          </a:prstGeom>
          <a:noFill/>
          <a:ln>
            <a:noFill/>
          </a:ln>
        </p:spPr>
      </p:pic>
      <p:pic>
        <p:nvPicPr>
          <p:cNvPr id="10" name="図 9" descr="petition.jpg"/>
          <p:cNvPicPr>
            <a:picLocks noChangeAspect="1"/>
          </p:cNvPicPr>
          <p:nvPr/>
        </p:nvPicPr>
        <p:blipFill>
          <a:blip r:embed="rId5" cstate="print"/>
          <a:stretch>
            <a:fillRect/>
          </a:stretch>
        </p:blipFill>
        <p:spPr>
          <a:xfrm rot="21183727">
            <a:off x="2092526" y="1797707"/>
            <a:ext cx="1754786" cy="248156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わたしの気持ちは</a:t>
            </a:r>
            <a:r>
              <a:rPr lang="en-US" altLang="ja-JP" sz="3200" dirty="0" smtClean="0">
                <a:latin typeface="HGP創英角ｺﾞｼｯｸUB" pitchFamily="50" charset="-128"/>
                <a:ea typeface="HGP創英角ｺﾞｼｯｸUB" pitchFamily="50" charset="-128"/>
              </a:rPr>
              <a:t>…</a:t>
            </a:r>
          </a:p>
        </p:txBody>
      </p:sp>
      <p:pic>
        <p:nvPicPr>
          <p:cNvPr id="1945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19460" name="Picture 10"/>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graphicFrame>
        <p:nvGraphicFramePr>
          <p:cNvPr id="40998" name="Group 38"/>
          <p:cNvGraphicFramePr>
            <a:graphicFrameLocks noGrp="1"/>
          </p:cNvGraphicFramePr>
          <p:nvPr>
            <p:ph sz="half" idx="2"/>
          </p:nvPr>
        </p:nvGraphicFramePr>
        <p:xfrm>
          <a:off x="1908175" y="1268413"/>
          <a:ext cx="5111750" cy="4824883"/>
        </p:xfrm>
        <a:graphic>
          <a:graphicData uri="http://schemas.openxmlformats.org/drawingml/2006/table">
            <a:tbl>
              <a:tblPr/>
              <a:tblGrid>
                <a:gridCol w="1703388"/>
                <a:gridCol w="1704975"/>
                <a:gridCol w="1703387"/>
              </a:tblGrid>
              <a:tr h="14464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おどろいた</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すごい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かわいそう</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11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腹が立つ</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わからない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心配だ</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72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tx1"/>
                          </a:solidFill>
                          <a:effectLst/>
                          <a:latin typeface="Arial" charset="0"/>
                          <a:ea typeface="ＭＳ Ｐゴシック" pitchFamily="50" charset="-128"/>
                        </a:rPr>
                        <a:t>自分には</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tx1"/>
                          </a:solidFill>
                          <a:effectLst/>
                          <a:latin typeface="Arial" charset="0"/>
                          <a:ea typeface="ＭＳ Ｐゴシック" pitchFamily="50" charset="-128"/>
                        </a:rPr>
                        <a:t>関係ない</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納得</a:t>
                      </a: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できない	</a:t>
                      </a: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わくわく</a:t>
                      </a: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する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9479" name="Group 39"/>
          <p:cNvGrpSpPr>
            <a:grpSpLocks/>
          </p:cNvGrpSpPr>
          <p:nvPr/>
        </p:nvGrpSpPr>
        <p:grpSpPr bwMode="auto">
          <a:xfrm>
            <a:off x="395288" y="188913"/>
            <a:ext cx="1441450" cy="304800"/>
            <a:chOff x="249" y="119"/>
            <a:chExt cx="908" cy="192"/>
          </a:xfrm>
        </p:grpSpPr>
        <p:sp>
          <p:nvSpPr>
            <p:cNvPr id="19480" name="AutoShape 40"/>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9481" name="Text Box 41"/>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4</a:t>
              </a:r>
              <a:endParaRPr lang="en-US" altLang="ja-JP" sz="1400" dirty="0">
                <a:solidFill>
                  <a:schemeClr val="bg2"/>
                </a:solidFill>
              </a:endParaRPr>
            </a:p>
          </p:txBody>
        </p:sp>
      </p:grpSp>
      <p:pic>
        <p:nvPicPr>
          <p:cNvPr id="9" name="Picture 16"/>
          <p:cNvPicPr>
            <a:picLocks noChangeAspect="1" noChangeArrowheads="1"/>
          </p:cNvPicPr>
          <p:nvPr/>
        </p:nvPicPr>
        <p:blipFill>
          <a:blip r:embed="rId4" cstate="print"/>
          <a:srcRect/>
          <a:stretch>
            <a:fillRect/>
          </a:stretch>
        </p:blipFill>
        <p:spPr bwMode="auto">
          <a:xfrm>
            <a:off x="971600" y="5085184"/>
            <a:ext cx="678636" cy="1001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6" name="Picture 10"/>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grpSp>
        <p:nvGrpSpPr>
          <p:cNvPr id="7" name="Group 39"/>
          <p:cNvGrpSpPr>
            <a:grpSpLocks/>
          </p:cNvGrpSpPr>
          <p:nvPr/>
        </p:nvGrpSpPr>
        <p:grpSpPr bwMode="auto">
          <a:xfrm>
            <a:off x="395288" y="188913"/>
            <a:ext cx="1441450" cy="307975"/>
            <a:chOff x="249" y="119"/>
            <a:chExt cx="908" cy="194"/>
          </a:xfrm>
        </p:grpSpPr>
        <p:sp>
          <p:nvSpPr>
            <p:cNvPr id="8" name="AutoShape 40"/>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9" name="Text Box 41"/>
            <p:cNvSpPr txBox="1">
              <a:spLocks noChangeArrowheads="1"/>
            </p:cNvSpPr>
            <p:nvPr/>
          </p:nvSpPr>
          <p:spPr bwMode="auto">
            <a:xfrm>
              <a:off x="295" y="119"/>
              <a:ext cx="862" cy="194"/>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5</a:t>
              </a:r>
              <a:endParaRPr lang="en-US" altLang="ja-JP" sz="1400" dirty="0">
                <a:solidFill>
                  <a:schemeClr val="bg2"/>
                </a:solidFill>
              </a:endParaRPr>
            </a:p>
          </p:txBody>
        </p:sp>
      </p:grpSp>
      <p:sp>
        <p:nvSpPr>
          <p:cNvPr id="10" name="Rectangle 6"/>
          <p:cNvSpPr txBox="1">
            <a:spLocks noChangeArrowheads="1"/>
          </p:cNvSpPr>
          <p:nvPr/>
        </p:nvSpPr>
        <p:spPr bwMode="auto">
          <a:xfrm>
            <a:off x="359184" y="692696"/>
            <a:ext cx="8425631" cy="29523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ja-JP" altLang="en-US" sz="2400" dirty="0" smtClean="0"/>
              <a:t>教育にまつわるカードを、</a:t>
            </a:r>
            <a:r>
              <a:rPr lang="en-US" altLang="ja-JP" sz="2400" dirty="0" smtClean="0"/>
              <a:t>1</a:t>
            </a:r>
            <a:r>
              <a:rPr lang="ja-JP" altLang="en-US" sz="2400" dirty="0" smtClean="0"/>
              <a:t>枚ずつめくりながら、</a:t>
            </a:r>
            <a:endParaRPr lang="en-US" altLang="ja-JP" sz="2400" dirty="0" smtClean="0"/>
          </a:p>
          <a:p>
            <a:r>
              <a:rPr lang="ja-JP" altLang="en-US" sz="2400" dirty="0" smtClean="0">
                <a:solidFill>
                  <a:srgbClr val="FF0000"/>
                </a:solidFill>
              </a:rPr>
              <a:t>「あってもいいちがい」</a:t>
            </a:r>
            <a:r>
              <a:rPr lang="ja-JP" altLang="en-US" sz="2400" dirty="0" smtClean="0"/>
              <a:t>だと思うか、</a:t>
            </a:r>
            <a:endParaRPr lang="en-US" altLang="ja-JP" sz="2400" dirty="0" smtClean="0"/>
          </a:p>
          <a:p>
            <a:r>
              <a:rPr lang="ja-JP" altLang="en-US" sz="2400" dirty="0" smtClean="0">
                <a:solidFill>
                  <a:srgbClr val="FF0000"/>
                </a:solidFill>
              </a:rPr>
              <a:t>「あってはいけないちがい」</a:t>
            </a:r>
            <a:r>
              <a:rPr lang="ja-JP" altLang="en-US" sz="2400" dirty="0" smtClean="0"/>
              <a:t>だと思うか、</a:t>
            </a:r>
            <a:endParaRPr lang="en-US" altLang="ja-JP" sz="2400" dirty="0" smtClean="0"/>
          </a:p>
          <a:p>
            <a:r>
              <a:rPr lang="ja-JP" altLang="en-US" sz="2400" dirty="0" smtClean="0"/>
              <a:t>に分けてみましょう。</a:t>
            </a:r>
            <a:endParaRPr lang="en-US" altLang="ja-JP" sz="2400" dirty="0" smtClean="0"/>
          </a:p>
          <a:p>
            <a:r>
              <a:rPr lang="ja-JP" altLang="en-US" sz="2400" dirty="0" smtClean="0"/>
              <a:t>なぜそう思うのか、理由も皆で話し合いましょう。</a:t>
            </a:r>
            <a:endParaRPr lang="en-US" altLang="ja-JP" sz="2400" dirty="0" smtClean="0"/>
          </a:p>
          <a:p>
            <a:r>
              <a:rPr lang="ja-JP" altLang="en-US" sz="2400" dirty="0" smtClean="0"/>
              <a:t>どうしても分類できないものは、</a:t>
            </a:r>
            <a:r>
              <a:rPr lang="ja-JP" altLang="en-US" sz="2400" dirty="0" smtClean="0">
                <a:solidFill>
                  <a:srgbClr val="FF0000"/>
                </a:solidFill>
              </a:rPr>
              <a:t>「どちらともいえないちがい」</a:t>
            </a:r>
            <a:r>
              <a:rPr lang="ja-JP" altLang="en-US" sz="2400" dirty="0" smtClean="0"/>
              <a:t>に分類しましょう。</a:t>
            </a:r>
            <a:endParaRPr lang="en-US" altLang="ja-JP" sz="2400" dirty="0" smtClean="0"/>
          </a:p>
          <a:p>
            <a:endParaRPr lang="en-US" altLang="ja-JP" sz="2400" dirty="0" smtClean="0"/>
          </a:p>
          <a:p>
            <a:endParaRPr lang="ja-JP" altLang="en-US" sz="2400" dirty="0" smtClean="0"/>
          </a:p>
        </p:txBody>
      </p:sp>
      <p:pic>
        <p:nvPicPr>
          <p:cNvPr id="11" name="Picture 16"/>
          <p:cNvPicPr>
            <a:picLocks noChangeAspect="1" noChangeArrowheads="1"/>
          </p:cNvPicPr>
          <p:nvPr/>
        </p:nvPicPr>
        <p:blipFill>
          <a:blip r:embed="rId4" cstate="print"/>
          <a:srcRect/>
          <a:stretch>
            <a:fillRect/>
          </a:stretch>
        </p:blipFill>
        <p:spPr bwMode="auto">
          <a:xfrm rot="21097532">
            <a:off x="1053607" y="4319062"/>
            <a:ext cx="1508329" cy="2225402"/>
          </a:xfrm>
          <a:prstGeom prst="rect">
            <a:avLst/>
          </a:prstGeom>
          <a:noFill/>
          <a:ln w="9525">
            <a:noFill/>
            <a:miter lim="800000"/>
            <a:headEnd/>
            <a:tailEnd/>
          </a:ln>
        </p:spPr>
      </p:pic>
      <p:pic>
        <p:nvPicPr>
          <p:cNvPr id="12" name="Picture 2" descr="http://blog-imgs-45-origin.fc2.com/f/r/o/frogsart/hukidashi4.gif"/>
          <p:cNvPicPr>
            <a:picLocks noChangeAspect="1" noChangeArrowheads="1"/>
          </p:cNvPicPr>
          <p:nvPr/>
        </p:nvPicPr>
        <p:blipFill>
          <a:blip r:embed="rId5" cstate="print"/>
          <a:srcRect/>
          <a:stretch>
            <a:fillRect/>
          </a:stretch>
        </p:blipFill>
        <p:spPr bwMode="auto">
          <a:xfrm>
            <a:off x="1520867" y="2780928"/>
            <a:ext cx="7227597" cy="3429000"/>
          </a:xfrm>
          <a:prstGeom prst="rect">
            <a:avLst/>
          </a:prstGeom>
          <a:noFill/>
        </p:spPr>
      </p:pic>
      <p:sp>
        <p:nvSpPr>
          <p:cNvPr id="13" name="正方形/長方形 12"/>
          <p:cNvSpPr/>
          <p:nvPr/>
        </p:nvSpPr>
        <p:spPr>
          <a:xfrm>
            <a:off x="2699792" y="3933056"/>
            <a:ext cx="4600940" cy="830997"/>
          </a:xfrm>
          <a:prstGeom prst="rect">
            <a:avLst/>
          </a:prstGeom>
        </p:spPr>
        <p:txBody>
          <a:bodyPr wrap="none">
            <a:spAutoFit/>
          </a:bodyPr>
          <a:lstStyle/>
          <a:p>
            <a:r>
              <a:rPr lang="ja-JP" altLang="en-US" sz="2400" dirty="0" smtClean="0">
                <a:solidFill>
                  <a:srgbClr val="159321"/>
                </a:solidFill>
                <a:latin typeface="Meiryo UI" pitchFamily="50" charset="-128"/>
                <a:ea typeface="Meiryo UI" pitchFamily="50" charset="-128"/>
                <a:cs typeface="Meiryo UI" pitchFamily="50" charset="-128"/>
              </a:rPr>
              <a:t>どんな“ちがい”はあってもいいと思う？</a:t>
            </a:r>
            <a:endParaRPr lang="en-US" altLang="ja-JP" sz="2400" dirty="0" smtClean="0">
              <a:solidFill>
                <a:srgbClr val="159321"/>
              </a:solidFill>
              <a:latin typeface="Meiryo UI" pitchFamily="50" charset="-128"/>
              <a:ea typeface="Meiryo UI" pitchFamily="50" charset="-128"/>
              <a:cs typeface="Meiryo UI" pitchFamily="50" charset="-128"/>
            </a:endParaRPr>
          </a:p>
          <a:p>
            <a:r>
              <a:rPr lang="ja-JP" altLang="en-US" sz="2400" dirty="0" smtClean="0">
                <a:solidFill>
                  <a:srgbClr val="159321"/>
                </a:solidFill>
                <a:latin typeface="Meiryo UI" pitchFamily="50" charset="-128"/>
                <a:ea typeface="Meiryo UI" pitchFamily="50" charset="-128"/>
                <a:cs typeface="Meiryo UI" pitchFamily="50" charset="-128"/>
              </a:rPr>
              <a:t>あってはいけないと思う</a:t>
            </a:r>
            <a:r>
              <a:rPr lang="en-US" altLang="ja-JP" sz="2400" dirty="0" smtClean="0">
                <a:solidFill>
                  <a:srgbClr val="159321"/>
                </a:solidFill>
                <a:latin typeface="Meiryo UI" pitchFamily="50" charset="-128"/>
                <a:ea typeface="Meiryo UI" pitchFamily="50" charset="-128"/>
                <a:cs typeface="Meiryo UI" pitchFamily="50" charset="-128"/>
              </a:rPr>
              <a:t> </a:t>
            </a:r>
            <a:r>
              <a:rPr lang="ja-JP" altLang="en-US" sz="2400" dirty="0" smtClean="0">
                <a:solidFill>
                  <a:srgbClr val="159321"/>
                </a:solidFill>
                <a:latin typeface="Meiryo UI" pitchFamily="50" charset="-128"/>
                <a:ea typeface="Meiryo UI" pitchFamily="50" charset="-128"/>
                <a:cs typeface="Meiryo UI" pitchFamily="50" charset="-128"/>
              </a:rPr>
              <a:t>“ちがい”は？</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188640"/>
            <a:ext cx="8425631" cy="1296144"/>
          </a:xfrm>
        </p:spPr>
        <p:txBody>
          <a:bodyPr/>
          <a:lstStyle/>
          <a:p>
            <a:pPr eaLnBrk="1" hangingPunct="1">
              <a:lnSpc>
                <a:spcPct val="80000"/>
              </a:lnSpc>
              <a:buFontTx/>
              <a:buNone/>
            </a:pPr>
            <a:r>
              <a:rPr lang="ja-JP" altLang="en-US" sz="3200" dirty="0" smtClean="0">
                <a:latin typeface="HGP創英角ｺﾞｼｯｸUB" pitchFamily="50" charset="-128"/>
                <a:ea typeface="HGP創英角ｺﾞｼｯｸUB" pitchFamily="50" charset="-128"/>
              </a:rPr>
              <a:t>　</a:t>
            </a:r>
          </a:p>
          <a:p>
            <a:pPr marL="0" indent="0" eaLnBrk="1" hangingPunct="1">
              <a:lnSpc>
                <a:spcPct val="80000"/>
              </a:lnSpc>
              <a:buFontTx/>
              <a:buNone/>
            </a:pPr>
            <a:r>
              <a:rPr lang="ja-JP" altLang="en-US" sz="3200" dirty="0" smtClean="0">
                <a:latin typeface="HGP創英角ｺﾞｼｯｸUB" pitchFamily="50" charset="-128"/>
                <a:ea typeface="HGP創英角ｺﾞｼｯｸUB" pitchFamily="50" charset="-128"/>
              </a:rPr>
              <a:t>Ｃ国への「教育援助」についての</a:t>
            </a:r>
            <a:endParaRPr lang="en-US" altLang="ja-JP" sz="3200" dirty="0" smtClean="0">
              <a:latin typeface="HGP創英角ｺﾞｼｯｸUB" pitchFamily="50" charset="-128"/>
              <a:ea typeface="HGP創英角ｺﾞｼｯｸUB" pitchFamily="50" charset="-128"/>
            </a:endParaRPr>
          </a:p>
          <a:p>
            <a:pPr marL="0" indent="0" eaLnBrk="1" hangingPunct="1">
              <a:lnSpc>
                <a:spcPct val="80000"/>
              </a:lnSpc>
              <a:buFontTx/>
              <a:buNone/>
            </a:pPr>
            <a:r>
              <a:rPr lang="ja-JP" altLang="en-US" sz="3200" dirty="0" smtClean="0">
                <a:latin typeface="HGP創英角ｺﾞｼｯｸUB" pitchFamily="50" charset="-128"/>
                <a:ea typeface="HGP創英角ｺﾞｼｯｸUB" pitchFamily="50" charset="-128"/>
              </a:rPr>
              <a:t>関係者会議が開かれます</a:t>
            </a: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6</a:t>
              </a:r>
              <a:endParaRPr lang="en-US" altLang="ja-JP" sz="1400" dirty="0">
                <a:solidFill>
                  <a:schemeClr val="bg2"/>
                </a:solidFill>
              </a:endParaRPr>
            </a:p>
          </p:txBody>
        </p:sp>
      </p:grpSp>
      <p:sp>
        <p:nvSpPr>
          <p:cNvPr id="10" name="Rectangle 6"/>
          <p:cNvSpPr txBox="1">
            <a:spLocks noChangeArrowheads="1"/>
          </p:cNvSpPr>
          <p:nvPr/>
        </p:nvSpPr>
        <p:spPr bwMode="auto">
          <a:xfrm>
            <a:off x="466849" y="1916832"/>
            <a:ext cx="8425631" cy="39604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altLang="ja-JP" sz="2400" dirty="0" smtClean="0"/>
              <a:t>6</a:t>
            </a:r>
            <a:r>
              <a:rPr lang="ja-JP" altLang="en-US" sz="2400" dirty="0" smtClean="0"/>
              <a:t>人が会議に参加しています。</a:t>
            </a:r>
            <a:endParaRPr lang="en-US" altLang="ja-JP" sz="2400" dirty="0" smtClean="0"/>
          </a:p>
          <a:p>
            <a:r>
              <a:rPr lang="ja-JP" altLang="en-US" sz="2400" dirty="0" smtClean="0"/>
              <a:t>（</a:t>
            </a:r>
            <a:r>
              <a:rPr lang="en-US" altLang="ja-JP" sz="2400" dirty="0" smtClean="0"/>
              <a:t>1</a:t>
            </a:r>
            <a:r>
              <a:rPr lang="ja-JP" altLang="en-US" sz="2400" dirty="0" smtClean="0"/>
              <a:t>）援助する側・</a:t>
            </a:r>
            <a:r>
              <a:rPr lang="en-US" altLang="ja-JP" sz="2400" dirty="0" smtClean="0"/>
              <a:t>A</a:t>
            </a:r>
            <a:r>
              <a:rPr lang="ja-JP" altLang="en-US" sz="2400" dirty="0" smtClean="0"/>
              <a:t>国の政府の担当者</a:t>
            </a:r>
          </a:p>
          <a:p>
            <a:r>
              <a:rPr lang="ja-JP" altLang="en-US" sz="2400" dirty="0" smtClean="0"/>
              <a:t>（</a:t>
            </a:r>
            <a:r>
              <a:rPr lang="en-US" altLang="ja-JP" sz="2400" dirty="0" smtClean="0"/>
              <a:t>2</a:t>
            </a:r>
            <a:r>
              <a:rPr lang="ja-JP" altLang="en-US" sz="2400" dirty="0" smtClean="0"/>
              <a:t>）</a:t>
            </a:r>
            <a:r>
              <a:rPr lang="en-US" altLang="ja-JP" sz="2400" dirty="0" smtClean="0"/>
              <a:t>A</a:t>
            </a:r>
            <a:r>
              <a:rPr lang="ja-JP" altLang="en-US" sz="2400" dirty="0" smtClean="0"/>
              <a:t>国の市民</a:t>
            </a:r>
          </a:p>
          <a:p>
            <a:r>
              <a:rPr lang="ja-JP" altLang="en-US" sz="2400" dirty="0" smtClean="0"/>
              <a:t>（</a:t>
            </a:r>
            <a:r>
              <a:rPr lang="en-US" altLang="ja-JP" sz="2400" dirty="0" smtClean="0"/>
              <a:t>3</a:t>
            </a:r>
            <a:r>
              <a:rPr lang="ja-JP" altLang="en-US" sz="2400" dirty="0" smtClean="0"/>
              <a:t>）援助する側・</a:t>
            </a:r>
            <a:r>
              <a:rPr lang="en-US" altLang="ja-JP" sz="2400" dirty="0" smtClean="0"/>
              <a:t>B</a:t>
            </a:r>
            <a:r>
              <a:rPr lang="ja-JP" altLang="en-US" sz="2400" dirty="0" smtClean="0"/>
              <a:t>国の政府の担当者</a:t>
            </a:r>
          </a:p>
          <a:p>
            <a:r>
              <a:rPr lang="ja-JP" altLang="en-US" sz="2400" dirty="0" smtClean="0"/>
              <a:t>（</a:t>
            </a:r>
            <a:r>
              <a:rPr lang="en-US" altLang="ja-JP" sz="2400" dirty="0" smtClean="0"/>
              <a:t>4</a:t>
            </a:r>
            <a:r>
              <a:rPr lang="ja-JP" altLang="en-US" sz="2400" dirty="0" smtClean="0"/>
              <a:t>）援助を受ける側である</a:t>
            </a:r>
            <a:r>
              <a:rPr lang="en-US" altLang="ja-JP" sz="2400" dirty="0" smtClean="0"/>
              <a:t>C</a:t>
            </a:r>
            <a:r>
              <a:rPr lang="ja-JP" altLang="en-US" sz="2400" dirty="0" smtClean="0"/>
              <a:t>国の政府の担当者</a:t>
            </a:r>
          </a:p>
          <a:p>
            <a:r>
              <a:rPr lang="ja-JP" altLang="en-US" sz="2400" dirty="0" smtClean="0"/>
              <a:t>（</a:t>
            </a:r>
            <a:r>
              <a:rPr lang="en-US" altLang="ja-JP" sz="2400" dirty="0" smtClean="0"/>
              <a:t>5</a:t>
            </a:r>
            <a:r>
              <a:rPr lang="ja-JP" altLang="en-US" sz="2400" dirty="0" smtClean="0"/>
              <a:t>）</a:t>
            </a:r>
            <a:r>
              <a:rPr lang="en-US" altLang="ja-JP" sz="2400" dirty="0" smtClean="0"/>
              <a:t>C</a:t>
            </a:r>
            <a:r>
              <a:rPr lang="ja-JP" altLang="en-US" sz="2400" dirty="0" smtClean="0"/>
              <a:t>国の小学校の校長先生</a:t>
            </a:r>
          </a:p>
          <a:p>
            <a:r>
              <a:rPr lang="ja-JP" altLang="en-US" sz="2400" dirty="0" smtClean="0"/>
              <a:t>（</a:t>
            </a:r>
            <a:r>
              <a:rPr lang="en-US" altLang="ja-JP" sz="2400" dirty="0" smtClean="0"/>
              <a:t>6</a:t>
            </a:r>
            <a:r>
              <a:rPr lang="ja-JP" altLang="en-US" sz="2400" dirty="0" smtClean="0"/>
              <a:t>）国際</a:t>
            </a:r>
            <a:r>
              <a:rPr lang="en-US" altLang="ja-JP" sz="2400" dirty="0" smtClean="0"/>
              <a:t>NGO</a:t>
            </a:r>
            <a:r>
              <a:rPr lang="ja-JP" altLang="en-US" sz="2400" dirty="0" smtClean="0"/>
              <a:t>のスタッフ</a:t>
            </a:r>
            <a:endParaRPr lang="en-US" altLang="ja-JP" sz="2400" dirty="0" smtClean="0"/>
          </a:p>
          <a:p>
            <a:endParaRPr lang="en-US" altLang="ja-JP" sz="2400" dirty="0" smtClean="0"/>
          </a:p>
          <a:p>
            <a:r>
              <a:rPr lang="en-US" altLang="ja-JP" sz="2400" dirty="0" smtClean="0"/>
              <a:t>C</a:t>
            </a:r>
            <a:r>
              <a:rPr lang="ja-JP" altLang="en-US" sz="2400" dirty="0" smtClean="0"/>
              <a:t>国の市民も</a:t>
            </a:r>
            <a:r>
              <a:rPr lang="en-US" altLang="ja-JP" sz="2400" dirty="0" smtClean="0"/>
              <a:t>8</a:t>
            </a:r>
            <a:r>
              <a:rPr lang="ja-JP" altLang="en-US" sz="2400" dirty="0" smtClean="0"/>
              <a:t>人、来ています。</a:t>
            </a:r>
            <a:endParaRPr lang="en-US" altLang="ja-JP" sz="2400" dirty="0" smtClean="0"/>
          </a:p>
          <a:p>
            <a:endParaRPr lang="en-US" altLang="ja-JP" sz="2400" dirty="0" smtClean="0"/>
          </a:p>
          <a:p>
            <a:pPr algn="ctr"/>
            <a:r>
              <a:rPr lang="ja-JP" altLang="en-US" sz="2400" b="1" dirty="0" smtClean="0"/>
              <a:t>みなさんは、ワークシートにメモをとりながら、</a:t>
            </a:r>
            <a:endParaRPr lang="en-US" altLang="ja-JP" sz="2400" b="1" dirty="0" smtClean="0"/>
          </a:p>
          <a:p>
            <a:pPr algn="ctr"/>
            <a:r>
              <a:rPr lang="ja-JP" altLang="en-US" sz="2400" b="1" dirty="0" smtClean="0"/>
              <a:t>会議を見守ってください。</a:t>
            </a:r>
            <a:endParaRPr lang="en-US" altLang="ja-JP" sz="2400" b="1" dirty="0" smtClean="0"/>
          </a:p>
          <a:p>
            <a:endParaRPr lang="ja-JP" altLang="en-US" sz="2400" dirty="0" smtClean="0"/>
          </a:p>
        </p:txBody>
      </p:sp>
      <p:pic>
        <p:nvPicPr>
          <p:cNvPr id="11" name="図 10" descr="C:\Users\dear02\AppData\Local\Microsoft\Windows\Temporary Internet Files\Content.IE5\1I11TE0N\lgi01a201312281400[1].jpg"/>
          <p:cNvPicPr/>
          <p:nvPr/>
        </p:nvPicPr>
        <p:blipFill>
          <a:blip r:embed="rId4" cstate="print"/>
          <a:srcRect/>
          <a:stretch>
            <a:fillRect/>
          </a:stretch>
        </p:blipFill>
        <p:spPr bwMode="auto">
          <a:xfrm>
            <a:off x="6156176" y="620688"/>
            <a:ext cx="2386955"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188640"/>
            <a:ext cx="8425631" cy="1296144"/>
          </a:xfrm>
        </p:spPr>
        <p:txBody>
          <a:bodyPr/>
          <a:lstStyle/>
          <a:p>
            <a:pPr eaLnBrk="1" hangingPunct="1">
              <a:lnSpc>
                <a:spcPct val="80000"/>
              </a:lnSpc>
              <a:buFontTx/>
              <a:buNone/>
            </a:pPr>
            <a:r>
              <a:rPr lang="ja-JP" altLang="en-US" sz="3200" dirty="0" smtClean="0">
                <a:latin typeface="HGP創英角ｺﾞｼｯｸUB" pitchFamily="50" charset="-128"/>
                <a:ea typeface="HGP創英角ｺﾞｼｯｸUB" pitchFamily="50" charset="-128"/>
              </a:rPr>
              <a:t>　</a:t>
            </a:r>
          </a:p>
          <a:p>
            <a:pPr marL="0" indent="0" algn="ctr" eaLnBrk="1" hangingPunct="1">
              <a:lnSpc>
                <a:spcPct val="80000"/>
              </a:lnSpc>
              <a:buFontTx/>
              <a:buNone/>
            </a:pPr>
            <a:r>
              <a:rPr lang="ja-JP" altLang="en-US" sz="3200" dirty="0" smtClean="0">
                <a:latin typeface="HGP創英角ｺﾞｼｯｸUB" pitchFamily="50" charset="-128"/>
                <a:ea typeface="HGP創英角ｺﾞｼｯｸUB" pitchFamily="50" charset="-128"/>
              </a:rPr>
              <a:t>Ｃ国ってこんな国</a:t>
            </a: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6</a:t>
              </a:r>
              <a:endParaRPr lang="en-US" altLang="ja-JP" sz="1400" dirty="0">
                <a:solidFill>
                  <a:schemeClr val="bg2"/>
                </a:solidFill>
              </a:endParaRPr>
            </a:p>
          </p:txBody>
        </p:sp>
      </p:grpSp>
      <p:pic>
        <p:nvPicPr>
          <p:cNvPr id="12" name="Picture 16"/>
          <p:cNvPicPr>
            <a:picLocks noChangeAspect="1" noChangeArrowheads="1"/>
          </p:cNvPicPr>
          <p:nvPr/>
        </p:nvPicPr>
        <p:blipFill>
          <a:blip r:embed="rId4" cstate="print"/>
          <a:srcRect/>
          <a:stretch>
            <a:fillRect/>
          </a:stretch>
        </p:blipFill>
        <p:spPr bwMode="auto">
          <a:xfrm>
            <a:off x="7668344" y="620688"/>
            <a:ext cx="678636" cy="1001266"/>
          </a:xfrm>
          <a:prstGeom prst="rect">
            <a:avLst/>
          </a:prstGeom>
          <a:noFill/>
          <a:ln w="9525">
            <a:noFill/>
            <a:miter lim="800000"/>
            <a:headEnd/>
            <a:tailEnd/>
          </a:ln>
        </p:spPr>
      </p:pic>
      <p:sp>
        <p:nvSpPr>
          <p:cNvPr id="10" name="Rectangle 6"/>
          <p:cNvSpPr txBox="1">
            <a:spLocks noChangeArrowheads="1"/>
          </p:cNvSpPr>
          <p:nvPr/>
        </p:nvSpPr>
        <p:spPr bwMode="auto">
          <a:xfrm>
            <a:off x="359184" y="2060848"/>
            <a:ext cx="8425631" cy="39604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r>
              <a:rPr lang="ja-JP" altLang="en-US" sz="2400" dirty="0" smtClean="0"/>
              <a:t>Ｃ国は、いわゆる「開発途上国」と言われる国です。</a:t>
            </a:r>
            <a:endParaRPr lang="en-US" altLang="ja-JP" sz="2400" dirty="0" smtClean="0"/>
          </a:p>
          <a:p>
            <a:pPr algn="ctr"/>
            <a:endParaRPr lang="en-US" altLang="ja-JP" sz="2400" dirty="0" smtClean="0"/>
          </a:p>
          <a:p>
            <a:pPr algn="ctr"/>
            <a:r>
              <a:rPr lang="ja-JP" altLang="en-US" sz="2400" dirty="0" smtClean="0"/>
              <a:t>石油や天然ガス、鉱物といった資源はなく、</a:t>
            </a:r>
            <a:endParaRPr lang="en-US" altLang="ja-JP" sz="2400" dirty="0" smtClean="0"/>
          </a:p>
          <a:p>
            <a:pPr algn="ctr"/>
            <a:r>
              <a:rPr lang="ja-JP" altLang="en-US" sz="2400" dirty="0" smtClean="0"/>
              <a:t>工業的な発展はしていません。</a:t>
            </a:r>
            <a:endParaRPr lang="en-US" altLang="ja-JP" sz="2400" dirty="0" smtClean="0"/>
          </a:p>
          <a:p>
            <a:pPr algn="ctr"/>
            <a:r>
              <a:rPr lang="ja-JP" altLang="en-US" sz="2400" dirty="0" smtClean="0"/>
              <a:t>約</a:t>
            </a:r>
            <a:r>
              <a:rPr lang="en-US" altLang="ja-JP" sz="2400" dirty="0" smtClean="0"/>
              <a:t>30</a:t>
            </a:r>
            <a:r>
              <a:rPr lang="ja-JP" altLang="en-US" sz="2400" dirty="0" smtClean="0"/>
              <a:t>年前に独立しましたが、国の中では紛争が続いています。</a:t>
            </a:r>
            <a:endParaRPr lang="en-US" altLang="ja-JP" sz="2400" dirty="0" smtClean="0"/>
          </a:p>
          <a:p>
            <a:pPr algn="ctr"/>
            <a:endParaRPr lang="ja-JP" altLang="en-US" sz="2400" dirty="0" smtClean="0"/>
          </a:p>
          <a:p>
            <a:pPr algn="ctr"/>
            <a:r>
              <a:rPr lang="ja-JP" altLang="en-US" sz="2400" dirty="0" smtClean="0"/>
              <a:t>　国民の</a:t>
            </a:r>
            <a:r>
              <a:rPr lang="en-US" altLang="ja-JP" sz="2400" dirty="0" smtClean="0"/>
              <a:t>8</a:t>
            </a:r>
            <a:r>
              <a:rPr lang="ja-JP" altLang="en-US" sz="2400" dirty="0" smtClean="0"/>
              <a:t>割は農業をして暮らしていますが、</a:t>
            </a:r>
            <a:endParaRPr lang="en-US" altLang="ja-JP" sz="2400" dirty="0" smtClean="0"/>
          </a:p>
          <a:p>
            <a:pPr algn="ctr"/>
            <a:r>
              <a:rPr lang="ja-JP" altLang="en-US" sz="2400" dirty="0" smtClean="0"/>
              <a:t>土地も荒れていて乾季になると農作物が枯れてしまうこともあり、豊かな生活とは言えません。</a:t>
            </a:r>
            <a:endParaRPr lang="en-US" altLang="ja-JP" sz="2400" dirty="0" smtClean="0"/>
          </a:p>
          <a:p>
            <a:pPr algn="ctr"/>
            <a:r>
              <a:rPr lang="ja-JP" altLang="en-US" sz="2400" dirty="0" smtClean="0"/>
              <a:t>識字率は</a:t>
            </a:r>
            <a:r>
              <a:rPr lang="en-US" altLang="ja-JP" sz="2400" dirty="0" smtClean="0"/>
              <a:t>60</a:t>
            </a:r>
            <a:r>
              <a:rPr lang="ja-JP" altLang="en-US" sz="2400" dirty="0" smtClean="0"/>
              <a:t>％と低く、教育に関する問題がたくさんあります。</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6</a:t>
              </a:r>
              <a:endParaRPr lang="en-US" altLang="ja-JP" sz="1400" dirty="0">
                <a:solidFill>
                  <a:schemeClr val="bg2"/>
                </a:solidFill>
              </a:endParaRPr>
            </a:p>
          </p:txBody>
        </p:sp>
      </p:grpSp>
      <p:graphicFrame>
        <p:nvGraphicFramePr>
          <p:cNvPr id="13" name="コンテンツ プレースホルダ 12"/>
          <p:cNvGraphicFramePr>
            <a:graphicFrameLocks noGrp="1"/>
          </p:cNvGraphicFramePr>
          <p:nvPr>
            <p:ph sz="half" idx="2"/>
          </p:nvPr>
        </p:nvGraphicFramePr>
        <p:xfrm>
          <a:off x="323528" y="836712"/>
          <a:ext cx="8496944" cy="5565429"/>
        </p:xfrm>
        <a:graphic>
          <a:graphicData uri="http://schemas.openxmlformats.org/drawingml/2006/table">
            <a:tbl>
              <a:tblPr firstRow="1" bandRow="1">
                <a:tableStyleId>{21E4AEA4-8DFA-4A89-87EB-49C32662AFE0}</a:tableStyleId>
              </a:tblPr>
              <a:tblGrid>
                <a:gridCol w="4248472"/>
                <a:gridCol w="4248472"/>
              </a:tblGrid>
              <a:tr h="547261">
                <a:tc>
                  <a:txBody>
                    <a:bodyPr/>
                    <a:lstStyle/>
                    <a:p>
                      <a:pPr algn="ctr"/>
                      <a:r>
                        <a:rPr kumimoji="1" lang="ja-JP" altLang="en-US" dirty="0" smtClean="0"/>
                        <a:t>援助する側が「したい援助」</a:t>
                      </a:r>
                      <a:endParaRPr kumimoji="1" lang="ja-JP" altLang="en-US" dirty="0"/>
                    </a:p>
                  </a:txBody>
                  <a:tcPr anchor="ctr"/>
                </a:tc>
                <a:tc>
                  <a:txBody>
                    <a:bodyPr/>
                    <a:lstStyle/>
                    <a:p>
                      <a:pPr algn="ctr"/>
                      <a:r>
                        <a:rPr kumimoji="1" lang="ja-JP" altLang="en-US" dirty="0" smtClean="0"/>
                        <a:t>される側が「してほしい援助」</a:t>
                      </a:r>
                      <a:endParaRPr kumimoji="1" lang="ja-JP" altLang="en-US" dirty="0"/>
                    </a:p>
                  </a:txBody>
                  <a:tcPr anchor="ctr"/>
                </a:tc>
              </a:tr>
              <a:tr h="547261">
                <a:tc>
                  <a:txBody>
                    <a:bodyPr/>
                    <a:lstStyle/>
                    <a:p>
                      <a:pPr algn="ctr"/>
                      <a:r>
                        <a:rPr kumimoji="1" lang="ja-JP" altLang="en-US" dirty="0" smtClean="0"/>
                        <a:t>高等教育（</a:t>
                      </a:r>
                      <a:r>
                        <a:rPr kumimoji="1" lang="en-US" altLang="ja-JP" dirty="0" smtClean="0"/>
                        <a:t>A</a:t>
                      </a:r>
                      <a:r>
                        <a:rPr kumimoji="1" lang="ja-JP" altLang="en-US" dirty="0" smtClean="0"/>
                        <a:t>国・政府）</a:t>
                      </a:r>
                      <a:endParaRPr kumimoji="1" lang="ja-JP" altLang="en-US" dirty="0"/>
                    </a:p>
                  </a:txBody>
                  <a:tcPr anchor="ctr"/>
                </a:tc>
                <a:tc>
                  <a:txBody>
                    <a:bodyPr/>
                    <a:lstStyle/>
                    <a:p>
                      <a:pPr algn="ctr"/>
                      <a:r>
                        <a:rPr kumimoji="1" lang="ja-JP" altLang="en-US" dirty="0" smtClean="0"/>
                        <a:t>教育のための予算（</a:t>
                      </a:r>
                      <a:r>
                        <a:rPr kumimoji="1" lang="en-US" altLang="ja-JP" dirty="0" smtClean="0"/>
                        <a:t>C</a:t>
                      </a:r>
                      <a:r>
                        <a:rPr kumimoji="1" lang="ja-JP" altLang="en-US" dirty="0" smtClean="0"/>
                        <a:t>国・政府）</a:t>
                      </a:r>
                      <a:endParaRPr kumimoji="1" lang="ja-JP" altLang="en-US" dirty="0"/>
                    </a:p>
                  </a:txBody>
                  <a:tcPr anchor="ctr"/>
                </a:tc>
              </a:tr>
              <a:tr h="547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留学生</a:t>
                      </a:r>
                      <a:r>
                        <a:rPr kumimoji="1" lang="en-US" altLang="ja-JP" dirty="0" smtClean="0"/>
                        <a:t>100</a:t>
                      </a:r>
                      <a:r>
                        <a:rPr kumimoji="1" lang="ja-JP" altLang="en-US" dirty="0" smtClean="0"/>
                        <a:t>人受け入れ（</a:t>
                      </a:r>
                      <a:r>
                        <a:rPr kumimoji="1" lang="en-US" altLang="ja-JP" dirty="0" smtClean="0"/>
                        <a:t>A</a:t>
                      </a:r>
                      <a:r>
                        <a:rPr kumimoji="1" lang="ja-JP" altLang="en-US" dirty="0" smtClean="0"/>
                        <a:t>国・政府）</a:t>
                      </a:r>
                    </a:p>
                  </a:txBody>
                  <a:tcPr anchor="ctr"/>
                </a:tc>
                <a:tc>
                  <a:txBody>
                    <a:bodyPr/>
                    <a:lstStyle/>
                    <a:p>
                      <a:pPr algn="ctr"/>
                      <a:r>
                        <a:rPr kumimoji="1" lang="ja-JP" altLang="en-US" dirty="0" smtClean="0"/>
                        <a:t>教員・教材の支援（</a:t>
                      </a:r>
                      <a:r>
                        <a:rPr kumimoji="1" lang="en-US" altLang="ja-JP" dirty="0" smtClean="0"/>
                        <a:t>C</a:t>
                      </a:r>
                      <a:r>
                        <a:rPr kumimoji="1" lang="ja-JP" altLang="en-US" dirty="0" smtClean="0"/>
                        <a:t>国・校長）</a:t>
                      </a:r>
                      <a:endParaRPr kumimoji="1" lang="ja-JP" altLang="en-US" dirty="0"/>
                    </a:p>
                  </a:txBody>
                  <a:tcPr anchor="ctr"/>
                </a:tc>
              </a:tr>
              <a:tr h="547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使わなくなった鉛筆</a:t>
                      </a:r>
                      <a:r>
                        <a:rPr kumimoji="1" lang="en-US" altLang="ja-JP" dirty="0" smtClean="0"/>
                        <a:t>300</a:t>
                      </a:r>
                      <a:r>
                        <a:rPr kumimoji="1" lang="ja-JP" altLang="en-US" dirty="0" smtClean="0"/>
                        <a:t>本の寄付</a:t>
                      </a:r>
                      <a:endParaRPr kumimoji="1" lang="en-US" altLang="ja-JP"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en-US" altLang="ja-JP" dirty="0" smtClean="0"/>
                        <a:t>A</a:t>
                      </a:r>
                      <a:r>
                        <a:rPr kumimoji="1" lang="ja-JP" altLang="en-US" dirty="0" smtClean="0"/>
                        <a:t>国・市民）</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教員の給料の向上（</a:t>
                      </a:r>
                      <a:r>
                        <a:rPr kumimoji="1" lang="en-US" altLang="ja-JP" dirty="0" smtClean="0"/>
                        <a:t>C</a:t>
                      </a:r>
                      <a:r>
                        <a:rPr kumimoji="1" lang="ja-JP" altLang="en-US" dirty="0" smtClean="0"/>
                        <a:t>国・校長）</a:t>
                      </a:r>
                    </a:p>
                  </a:txBody>
                  <a:tcPr anchor="ctr"/>
                </a:tc>
              </a:tr>
              <a:tr h="547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基礎教育（</a:t>
                      </a:r>
                      <a:r>
                        <a:rPr kumimoji="1" lang="en-US" altLang="ja-JP" dirty="0" smtClean="0"/>
                        <a:t>B</a:t>
                      </a:r>
                      <a:r>
                        <a:rPr kumimoji="1" lang="ja-JP" altLang="en-US" dirty="0" smtClean="0"/>
                        <a:t>国・政府）</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教員のための研修（</a:t>
                      </a:r>
                      <a:r>
                        <a:rPr kumimoji="1" lang="en-US" altLang="ja-JP" dirty="0" smtClean="0"/>
                        <a:t>C</a:t>
                      </a:r>
                      <a:r>
                        <a:rPr kumimoji="1" lang="ja-JP" altLang="en-US" dirty="0" smtClean="0"/>
                        <a:t>国・教師）</a:t>
                      </a:r>
                    </a:p>
                  </a:txBody>
                  <a:tcPr anchor="ctr"/>
                </a:tc>
              </a:tr>
              <a:tr h="547261">
                <a:tc>
                  <a:txBody>
                    <a:bodyPr/>
                    <a:lstStyle/>
                    <a:p>
                      <a:pPr algn="ctr"/>
                      <a:endParaRPr kumimoji="1" lang="ja-JP" altLang="en-US" dirty="0"/>
                    </a:p>
                  </a:txBody>
                  <a:tcPr anchor="ctr"/>
                </a:tc>
                <a:tc>
                  <a:txBody>
                    <a:bodyPr/>
                    <a:lstStyle/>
                    <a:p>
                      <a:pPr algn="ctr"/>
                      <a:r>
                        <a:rPr kumimoji="1" lang="ja-JP" altLang="en-US" dirty="0" smtClean="0"/>
                        <a:t>教えるのが上手な先生（</a:t>
                      </a:r>
                      <a:r>
                        <a:rPr kumimoji="1" lang="en-US" altLang="ja-JP" dirty="0" smtClean="0"/>
                        <a:t>C</a:t>
                      </a:r>
                      <a:r>
                        <a:rPr kumimoji="1" lang="ja-JP" altLang="en-US" dirty="0" smtClean="0"/>
                        <a:t>国・男子）</a:t>
                      </a:r>
                      <a:endParaRPr kumimoji="1" lang="ja-JP" altLang="en-US" dirty="0"/>
                    </a:p>
                  </a:txBody>
                  <a:tcPr anchor="ctr"/>
                </a:tc>
              </a:tr>
              <a:tr h="547261">
                <a:tc>
                  <a:txBody>
                    <a:bodyPr/>
                    <a:lstStyle/>
                    <a:p>
                      <a:pPr algn="ctr"/>
                      <a:endParaRPr kumimoji="1" lang="ja-JP" altLang="en-US"/>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児童労働廃止、女子教育（</a:t>
                      </a:r>
                      <a:r>
                        <a:rPr kumimoji="1" lang="en-US" altLang="ja-JP" dirty="0" smtClean="0"/>
                        <a:t>C</a:t>
                      </a:r>
                      <a:r>
                        <a:rPr kumimoji="1" lang="ja-JP" altLang="en-US" dirty="0" smtClean="0"/>
                        <a:t>国・女子）</a:t>
                      </a:r>
                    </a:p>
                  </a:txBody>
                  <a:tcPr anchor="ctr"/>
                </a:tc>
              </a:tr>
              <a:tr h="547261">
                <a:tc>
                  <a:txBody>
                    <a:bodyPr/>
                    <a:lstStyle/>
                    <a:p>
                      <a:pPr algn="ctr"/>
                      <a:endParaRPr kumimoji="1" lang="ja-JP" altLang="en-US"/>
                    </a:p>
                  </a:txBody>
                  <a:tcPr anchor="ctr"/>
                </a:tc>
                <a:tc>
                  <a:txBody>
                    <a:bodyPr/>
                    <a:lstStyle/>
                    <a:p>
                      <a:pPr algn="ctr"/>
                      <a:r>
                        <a:rPr kumimoji="1" lang="ja-JP" altLang="en-US" dirty="0" smtClean="0"/>
                        <a:t>軍による教育施設利用禁止（</a:t>
                      </a:r>
                      <a:r>
                        <a:rPr kumimoji="1" lang="en-US" altLang="ja-JP" dirty="0" smtClean="0"/>
                        <a:t>C</a:t>
                      </a:r>
                      <a:r>
                        <a:rPr kumimoji="1" lang="ja-JP" altLang="en-US" dirty="0" smtClean="0"/>
                        <a:t>国・男子）</a:t>
                      </a:r>
                      <a:endParaRPr kumimoji="1" lang="ja-JP" altLang="en-US" dirty="0"/>
                    </a:p>
                  </a:txBody>
                  <a:tcPr anchor="ctr"/>
                </a:tc>
              </a:tr>
              <a:tr h="547261">
                <a:tc>
                  <a:txBody>
                    <a:bodyPr/>
                    <a:lstStyle/>
                    <a:p>
                      <a:pPr algn="ctr"/>
                      <a:endParaRPr kumimoji="1" lang="ja-JP" altLang="en-US" dirty="0"/>
                    </a:p>
                  </a:txBody>
                  <a:tcPr anchor="ctr"/>
                </a:tc>
                <a:tc>
                  <a:txBody>
                    <a:bodyPr/>
                    <a:lstStyle/>
                    <a:p>
                      <a:pPr algn="ctr"/>
                      <a:r>
                        <a:rPr kumimoji="1" lang="ja-JP" altLang="en-US" dirty="0" smtClean="0"/>
                        <a:t>十分な数の教員（</a:t>
                      </a:r>
                      <a:r>
                        <a:rPr kumimoji="1" lang="en-US" altLang="ja-JP" dirty="0" smtClean="0"/>
                        <a:t>C</a:t>
                      </a:r>
                      <a:r>
                        <a:rPr kumimoji="1" lang="ja-JP" altLang="en-US" dirty="0" smtClean="0"/>
                        <a:t>国・女子）</a:t>
                      </a:r>
                      <a:endParaRPr kumimoji="1" lang="ja-JP" altLang="en-US" dirty="0"/>
                    </a:p>
                  </a:txBody>
                  <a:tcPr anchor="ctr"/>
                </a:tc>
              </a:tr>
              <a:tr h="547261">
                <a:tc>
                  <a:txBody>
                    <a:bodyPr/>
                    <a:lstStyle/>
                    <a:p>
                      <a:pPr algn="ctr"/>
                      <a:endParaRPr kumimoji="1" lang="ja-JP" altLang="en-US" dirty="0"/>
                    </a:p>
                  </a:txBody>
                  <a:tcPr anchor="ctr"/>
                </a:tc>
                <a:tc>
                  <a:txBody>
                    <a:bodyPr/>
                    <a:lstStyle/>
                    <a:p>
                      <a:pPr algn="ctr"/>
                      <a:r>
                        <a:rPr kumimoji="1" lang="ja-JP" altLang="en-US" dirty="0" smtClean="0"/>
                        <a:t>障害児の教育（</a:t>
                      </a:r>
                      <a:r>
                        <a:rPr kumimoji="1" lang="en-US" altLang="ja-JP" dirty="0" smtClean="0"/>
                        <a:t>C</a:t>
                      </a:r>
                      <a:r>
                        <a:rPr kumimoji="1" lang="ja-JP" altLang="en-US" dirty="0" smtClean="0"/>
                        <a:t>国・男子）</a:t>
                      </a:r>
                      <a:endParaRPr kumimoji="1" lang="ja-JP" altLang="en-US" dirty="0"/>
                    </a:p>
                  </a:txBody>
                  <a:tcPr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980728"/>
            <a:ext cx="8425631" cy="648072"/>
          </a:xfrm>
        </p:spPr>
        <p:txBody>
          <a:bodyPr/>
          <a:lstStyle/>
          <a:p>
            <a:pPr algn="ctr" eaLnBrk="1" hangingPunct="1">
              <a:buFontTx/>
              <a:buNone/>
            </a:pPr>
            <a:r>
              <a:rPr lang="ja-JP" altLang="en-US" sz="3200" dirty="0" smtClean="0">
                <a:latin typeface="HGP創英角ｺﾞｼｯｸUB" pitchFamily="50" charset="-128"/>
                <a:ea typeface="HGP創英角ｺﾞｼｯｸUB" pitchFamily="50" charset="-128"/>
              </a:rPr>
              <a:t>　日本政府の「教育援助」の特徴は</a:t>
            </a:r>
            <a:r>
              <a:rPr lang="en-US" altLang="ja-JP" sz="3200" dirty="0" smtClean="0">
                <a:latin typeface="HGP創英角ｺﾞｼｯｸUB" pitchFamily="50" charset="-128"/>
                <a:ea typeface="HGP創英角ｺﾞｼｯｸUB" pitchFamily="50" charset="-128"/>
              </a:rPr>
              <a:t>…</a:t>
            </a:r>
            <a:endParaRPr lang="ja-JP" altLang="en-US" sz="3200" dirty="0" smtClean="0">
              <a:latin typeface="HGP創英角ｺﾞｼｯｸUB" pitchFamily="50" charset="-128"/>
              <a:ea typeface="HGP創英角ｺﾞｼｯｸUB" pitchFamily="50" charset="-128"/>
            </a:endParaRP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6</a:t>
              </a:r>
              <a:endParaRPr lang="en-US" altLang="ja-JP" sz="1400" dirty="0">
                <a:solidFill>
                  <a:schemeClr val="bg2"/>
                </a:solidFill>
              </a:endParaRPr>
            </a:p>
          </p:txBody>
        </p:sp>
      </p:grpSp>
      <p:sp>
        <p:nvSpPr>
          <p:cNvPr id="13" name="テキスト ボックス 12"/>
          <p:cNvSpPr txBox="1"/>
          <p:nvPr/>
        </p:nvSpPr>
        <p:spPr>
          <a:xfrm>
            <a:off x="539552" y="2348880"/>
            <a:ext cx="8280920" cy="2923877"/>
          </a:xfrm>
          <a:prstGeom prst="rect">
            <a:avLst/>
          </a:prstGeom>
          <a:noFill/>
        </p:spPr>
        <p:txBody>
          <a:bodyPr wrap="square" rtlCol="0">
            <a:spAutoFit/>
          </a:bodyPr>
          <a:lstStyle/>
          <a:p>
            <a:pPr marL="457200" lvl="0" indent="-457200">
              <a:spcAft>
                <a:spcPts val="2400"/>
              </a:spcAft>
              <a:buFont typeface="+mj-lt"/>
              <a:buAutoNum type="arabicPeriod"/>
            </a:pPr>
            <a:r>
              <a:rPr lang="ja-JP" altLang="ja-JP" sz="2400" dirty="0" smtClean="0"/>
              <a:t>アフリカなどの低所得国よりも、アジアなどの中所得国への配分が多い。</a:t>
            </a:r>
            <a:endParaRPr lang="en-US" altLang="ja-JP" sz="2400" dirty="0" smtClean="0"/>
          </a:p>
          <a:p>
            <a:pPr marL="457200" lvl="0" indent="-457200">
              <a:spcAft>
                <a:spcPts val="2400"/>
              </a:spcAft>
              <a:buFont typeface="+mj-lt"/>
              <a:buAutoNum type="arabicPeriod"/>
            </a:pPr>
            <a:r>
              <a:rPr lang="ja-JP" altLang="ja-JP" sz="2400" dirty="0" smtClean="0"/>
              <a:t>基礎教育・中等教育分野への配分が少なく高等教育への配分が大きい。中でも、日本に留学する奨学金への配分が大きく、途上国内で使われる援助が少ない。</a:t>
            </a:r>
            <a:endParaRPr lang="en-US" altLang="ja-JP" sz="2400" dirty="0" smtClean="0">
              <a:latin typeface="+mn-lt"/>
              <a:ea typeface="ＭＳ ゴシック" pitchFamily="49" charset="-128"/>
            </a:endParaRPr>
          </a:p>
          <a:p>
            <a:pPr marL="457200" lvl="0" indent="-457200">
              <a:buFont typeface="+mj-lt"/>
              <a:buAutoNum type="arabicPeriod"/>
            </a:pPr>
            <a:endParaRPr lang="en-US" altLang="ja-JP" sz="2400" dirty="0" smtClean="0">
              <a:latin typeface="+mn-lt"/>
              <a:ea typeface="ＭＳ ゴシック" pitchFamily="49" charset="-128"/>
            </a:endParaRPr>
          </a:p>
        </p:txBody>
      </p:sp>
      <p:sp>
        <p:nvSpPr>
          <p:cNvPr id="33" name="テキスト ボックス 32"/>
          <p:cNvSpPr txBox="1"/>
          <p:nvPr/>
        </p:nvSpPr>
        <p:spPr>
          <a:xfrm>
            <a:off x="4427984" y="6413266"/>
            <a:ext cx="4201791" cy="400110"/>
          </a:xfrm>
          <a:prstGeom prst="rect">
            <a:avLst/>
          </a:prstGeom>
          <a:noFill/>
        </p:spPr>
        <p:txBody>
          <a:bodyPr wrap="square" rtlCol="0">
            <a:spAutoFit/>
          </a:bodyPr>
          <a:lstStyle/>
          <a:p>
            <a:r>
              <a:rPr lang="en-US" altLang="ja-JP" sz="1000" dirty="0" smtClean="0"/>
              <a:t>※</a:t>
            </a:r>
            <a:r>
              <a:rPr lang="ja-JP" altLang="ja-JP" sz="1000" dirty="0" smtClean="0"/>
              <a:t>出典：</a:t>
            </a:r>
            <a:r>
              <a:rPr lang="en-US" altLang="ja-JP" sz="1000" dirty="0" smtClean="0"/>
              <a:t>OECD Creditor reporting system 2013</a:t>
            </a:r>
            <a:r>
              <a:rPr lang="ja-JP" altLang="ja-JP" sz="1000" dirty="0" smtClean="0"/>
              <a:t>年の二国間援助支出総額</a:t>
            </a:r>
          </a:p>
          <a:p>
            <a:endParaRPr kumimoji="1" lang="ja-JP" altLang="en-US"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548680"/>
            <a:ext cx="8425631" cy="648072"/>
          </a:xfrm>
        </p:spPr>
        <p:txBody>
          <a:bodyPr/>
          <a:lstStyle/>
          <a:p>
            <a:pPr algn="ctr" eaLnBrk="1" hangingPunct="1">
              <a:buFontTx/>
              <a:buNone/>
            </a:pPr>
            <a:r>
              <a:rPr lang="ja-JP" altLang="en-US" sz="3200" dirty="0" smtClean="0">
                <a:latin typeface="HGP創英角ｺﾞｼｯｸUB" pitchFamily="50" charset="-128"/>
                <a:ea typeface="HGP創英角ｺﾞｼｯｸUB" pitchFamily="50" charset="-128"/>
              </a:rPr>
              <a:t>　日本政府の「教育援助」に対するＮＧＯの提言</a:t>
            </a: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6</a:t>
              </a:r>
              <a:endParaRPr lang="en-US" altLang="ja-JP" sz="1400" dirty="0">
                <a:solidFill>
                  <a:schemeClr val="bg2"/>
                </a:solidFill>
              </a:endParaRPr>
            </a:p>
          </p:txBody>
        </p:sp>
      </p:grpSp>
      <p:graphicFrame>
        <p:nvGraphicFramePr>
          <p:cNvPr id="12" name="グラフ 11"/>
          <p:cNvGraphicFramePr/>
          <p:nvPr/>
        </p:nvGraphicFramePr>
        <p:xfrm>
          <a:off x="323528" y="1628800"/>
          <a:ext cx="4248472" cy="4158580"/>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ボックス 12"/>
          <p:cNvSpPr txBox="1"/>
          <p:nvPr/>
        </p:nvSpPr>
        <p:spPr>
          <a:xfrm>
            <a:off x="611560" y="1700808"/>
            <a:ext cx="8208912" cy="5262979"/>
          </a:xfrm>
          <a:prstGeom prst="rect">
            <a:avLst/>
          </a:prstGeom>
          <a:noFill/>
        </p:spPr>
        <p:txBody>
          <a:bodyPr wrap="square" rtlCol="0">
            <a:spAutoFit/>
          </a:bodyPr>
          <a:lstStyle/>
          <a:p>
            <a:pPr algn="r"/>
            <a:r>
              <a:rPr lang="ja-JP" altLang="ja-JP" sz="2400" dirty="0" smtClean="0"/>
              <a:t>途上国で教育支援を行う日本の</a:t>
            </a:r>
            <a:r>
              <a:rPr lang="en-US" altLang="ja-JP" sz="2400" dirty="0" smtClean="0"/>
              <a:t>NGO</a:t>
            </a:r>
            <a:r>
              <a:rPr lang="ja-JP" altLang="ja-JP" sz="2400" dirty="0" smtClean="0"/>
              <a:t>のネットワーク団体「</a:t>
            </a:r>
            <a:r>
              <a:rPr lang="en-US" altLang="ja-JP" sz="2400" dirty="0" smtClean="0"/>
              <a:t>JNNE</a:t>
            </a:r>
            <a:r>
              <a:rPr lang="ja-JP" altLang="ja-JP" sz="2400" dirty="0" smtClean="0"/>
              <a:t>」では、日本政府に以下の</a:t>
            </a:r>
            <a:r>
              <a:rPr lang="en-US" altLang="ja-JP" sz="2400" dirty="0" smtClean="0"/>
              <a:t>4</a:t>
            </a:r>
            <a:r>
              <a:rPr lang="ja-JP" altLang="ja-JP" sz="2400" dirty="0" err="1" smtClean="0"/>
              <a:t>つの</a:t>
            </a:r>
            <a:r>
              <a:rPr lang="ja-JP" altLang="ja-JP" sz="2400" dirty="0" smtClean="0"/>
              <a:t>提言をしています</a:t>
            </a:r>
          </a:p>
          <a:p>
            <a:r>
              <a:rPr lang="en-US" altLang="ja-JP" sz="2400" dirty="0" smtClean="0"/>
              <a:t> </a:t>
            </a:r>
            <a:endParaRPr lang="ja-JP" altLang="ja-JP" sz="2400" dirty="0" smtClean="0"/>
          </a:p>
          <a:p>
            <a:pPr marL="993775" indent="-993775"/>
            <a:endParaRPr lang="en-US" altLang="ja-JP" sz="2400" dirty="0" smtClean="0"/>
          </a:p>
          <a:p>
            <a:pPr marL="993775" indent="-993775"/>
            <a:endParaRPr lang="en-US" altLang="ja-JP" sz="2400" dirty="0" smtClean="0"/>
          </a:p>
          <a:p>
            <a:pPr marL="993775" indent="-993775"/>
            <a:endParaRPr lang="en-US" altLang="ja-JP" sz="2400" dirty="0" smtClean="0"/>
          </a:p>
          <a:p>
            <a:pPr marL="993775" indent="-993775"/>
            <a:endParaRPr lang="en-US" altLang="ja-JP" sz="2400" dirty="0" smtClean="0"/>
          </a:p>
          <a:p>
            <a:pPr marL="993775" indent="-993775"/>
            <a:endParaRPr lang="en-US" altLang="ja-JP" sz="2400" dirty="0" smtClean="0"/>
          </a:p>
          <a:p>
            <a:pPr marL="993775" indent="-993775"/>
            <a:endParaRPr lang="en-US" altLang="ja-JP" sz="2400" dirty="0" smtClean="0"/>
          </a:p>
          <a:p>
            <a:pPr marL="993775" indent="-993775"/>
            <a:endParaRPr lang="en-US" altLang="ja-JP" sz="2400" dirty="0" smtClean="0"/>
          </a:p>
          <a:p>
            <a:pPr marL="993775" indent="-993775"/>
            <a:endParaRPr lang="en-US" altLang="ja-JP" sz="2400" dirty="0" smtClean="0"/>
          </a:p>
          <a:p>
            <a:pPr marL="993775" indent="-993775"/>
            <a:endParaRPr lang="ja-JP" altLang="ja-JP" sz="2400" dirty="0" smtClean="0"/>
          </a:p>
          <a:p>
            <a:r>
              <a:rPr lang="en-US" altLang="ja-JP" sz="2400" dirty="0" smtClean="0"/>
              <a:t> </a:t>
            </a:r>
            <a:r>
              <a:rPr lang="en-US" altLang="ja-JP" sz="1600" dirty="0" smtClean="0"/>
              <a:t>※GPE</a:t>
            </a:r>
            <a:r>
              <a:rPr lang="ja-JP" altLang="ja-JP" sz="1600" dirty="0" smtClean="0"/>
              <a:t>基金：基礎教育普及のために</a:t>
            </a:r>
            <a:r>
              <a:rPr lang="en-US" altLang="ja-JP" sz="1600" dirty="0" smtClean="0"/>
              <a:t>2002</a:t>
            </a:r>
            <a:r>
              <a:rPr lang="ja-JP" altLang="ja-JP" sz="1600" dirty="0" smtClean="0"/>
              <a:t>年に設立された国際的な援助の枠組みのこと。</a:t>
            </a:r>
            <a:endParaRPr lang="ja-JP" altLang="ja-JP" sz="2400" dirty="0" smtClean="0"/>
          </a:p>
          <a:p>
            <a:endParaRPr lang="ja-JP" altLang="ja-JP" sz="2400" dirty="0" smtClean="0"/>
          </a:p>
        </p:txBody>
      </p:sp>
      <p:pic>
        <p:nvPicPr>
          <p:cNvPr id="14" name="Picture 16"/>
          <p:cNvPicPr>
            <a:picLocks noChangeAspect="1" noChangeArrowheads="1"/>
          </p:cNvPicPr>
          <p:nvPr/>
        </p:nvPicPr>
        <p:blipFill>
          <a:blip r:embed="rId5" cstate="print"/>
          <a:srcRect/>
          <a:stretch>
            <a:fillRect/>
          </a:stretch>
        </p:blipFill>
        <p:spPr bwMode="auto">
          <a:xfrm>
            <a:off x="467544" y="1484784"/>
            <a:ext cx="678636" cy="1001266"/>
          </a:xfrm>
          <a:prstGeom prst="rect">
            <a:avLst/>
          </a:prstGeom>
          <a:noFill/>
          <a:ln w="9525">
            <a:noFill/>
            <a:miter lim="800000"/>
            <a:headEnd/>
            <a:tailEnd/>
          </a:ln>
        </p:spPr>
      </p:pic>
      <p:sp>
        <p:nvSpPr>
          <p:cNvPr id="11" name="テキスト ボックス 10"/>
          <p:cNvSpPr txBox="1"/>
          <p:nvPr/>
        </p:nvSpPr>
        <p:spPr>
          <a:xfrm>
            <a:off x="323528" y="2780928"/>
            <a:ext cx="8568952" cy="3139321"/>
          </a:xfrm>
          <a:prstGeom prst="rect">
            <a:avLst/>
          </a:prstGeom>
          <a:solidFill>
            <a:srgbClr val="B4DE86"/>
          </a:solidFill>
        </p:spPr>
        <p:txBody>
          <a:bodyPr wrap="square" rtlCol="0">
            <a:spAutoFit/>
          </a:bodyPr>
          <a:lstStyle/>
          <a:p>
            <a:pPr>
              <a:spcAft>
                <a:spcPts val="1200"/>
              </a:spcAft>
            </a:pPr>
            <a:r>
              <a:rPr lang="ja-JP" altLang="ja-JP" sz="2400" b="1" dirty="0" smtClean="0"/>
              <a:t>提言</a:t>
            </a:r>
            <a:r>
              <a:rPr lang="en-US" altLang="ja-JP" sz="2400" b="1" dirty="0" smtClean="0"/>
              <a:t>1</a:t>
            </a:r>
            <a:r>
              <a:rPr lang="ja-JP" altLang="ja-JP" sz="2400" dirty="0" smtClean="0"/>
              <a:t>：基礎教育援助の割合を増やしてください。</a:t>
            </a:r>
          </a:p>
          <a:p>
            <a:pPr marL="993775" indent="-993775">
              <a:spcAft>
                <a:spcPts val="1200"/>
              </a:spcAft>
            </a:pPr>
            <a:r>
              <a:rPr lang="ja-JP" altLang="ja-JP" sz="2400" b="1" dirty="0" smtClean="0"/>
              <a:t>提言</a:t>
            </a:r>
            <a:r>
              <a:rPr lang="en-US" altLang="ja-JP" sz="2400" b="1" dirty="0" smtClean="0"/>
              <a:t>2</a:t>
            </a:r>
            <a:r>
              <a:rPr lang="ja-JP" altLang="ja-JP" sz="2400" dirty="0" smtClean="0"/>
              <a:t>：紛争下や紛争の影響を受けた国、低所得国への配分を増やしてください。</a:t>
            </a:r>
          </a:p>
          <a:p>
            <a:pPr marL="993775" indent="-993775">
              <a:spcAft>
                <a:spcPts val="1200"/>
              </a:spcAft>
            </a:pPr>
            <a:r>
              <a:rPr lang="ja-JP" altLang="ja-JP" sz="2400" b="1" dirty="0" smtClean="0"/>
              <a:t>提言</a:t>
            </a:r>
            <a:r>
              <a:rPr lang="en-US" altLang="ja-JP" sz="2400" b="1" dirty="0" smtClean="0"/>
              <a:t>3</a:t>
            </a:r>
            <a:r>
              <a:rPr lang="ja-JP" altLang="ja-JP" sz="2400" dirty="0" smtClean="0"/>
              <a:t>：技術協力と財政支援の両方を途上国のニーズに応じて行いましょう。</a:t>
            </a:r>
          </a:p>
          <a:p>
            <a:pPr marL="993775" indent="-993775">
              <a:spcAft>
                <a:spcPts val="1200"/>
              </a:spcAft>
            </a:pPr>
            <a:r>
              <a:rPr lang="ja-JP" altLang="ja-JP" sz="2400" b="1" dirty="0" smtClean="0"/>
              <a:t>提言</a:t>
            </a:r>
            <a:r>
              <a:rPr lang="en-US" altLang="ja-JP" sz="2400" b="1" dirty="0" smtClean="0"/>
              <a:t>4</a:t>
            </a:r>
            <a:r>
              <a:rPr lang="ja-JP" altLang="ja-JP" sz="2400" dirty="0" smtClean="0"/>
              <a:t>：教育のためのグローバル・パートナーシップ（</a:t>
            </a:r>
            <a:r>
              <a:rPr lang="en-US" altLang="ja-JP" sz="2400" dirty="0" smtClean="0"/>
              <a:t>※GPE</a:t>
            </a:r>
            <a:r>
              <a:rPr lang="ja-JP" altLang="ja-JP" sz="2400" dirty="0" smtClean="0"/>
              <a:t>基金）にもっと拠出を。</a:t>
            </a:r>
            <a:endParaRPr kumimoji="1" lang="ja-JP" alt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7"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8" name="Group 13"/>
          <p:cNvGrpSpPr>
            <a:grpSpLocks/>
          </p:cNvGrpSpPr>
          <p:nvPr/>
        </p:nvGrpSpPr>
        <p:grpSpPr bwMode="auto">
          <a:xfrm>
            <a:off x="395288" y="188913"/>
            <a:ext cx="1441450" cy="304800"/>
            <a:chOff x="249" y="119"/>
            <a:chExt cx="908" cy="192"/>
          </a:xfrm>
        </p:grpSpPr>
        <p:sp>
          <p:nvSpPr>
            <p:cNvPr id="10"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6</a:t>
              </a:r>
              <a:endParaRPr lang="en-US" altLang="ja-JP" sz="1400" dirty="0">
                <a:solidFill>
                  <a:schemeClr val="bg2"/>
                </a:solidFill>
              </a:endParaRPr>
            </a:p>
          </p:txBody>
        </p:sp>
        <p:sp>
          <p:nvSpPr>
            <p:cNvPr id="9"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grpSp>
      <p:sp>
        <p:nvSpPr>
          <p:cNvPr id="11" name="Rectangle 6"/>
          <p:cNvSpPr txBox="1">
            <a:spLocks noChangeArrowheads="1"/>
          </p:cNvSpPr>
          <p:nvPr/>
        </p:nvSpPr>
        <p:spPr bwMode="auto">
          <a:xfrm>
            <a:off x="359184" y="548680"/>
            <a:ext cx="8425631" cy="936104"/>
          </a:xfrm>
          <a:prstGeom prst="rect">
            <a:avLst/>
          </a:prstGeom>
          <a:solidFill>
            <a:srgbClr val="B4DE86"/>
          </a:solidFill>
          <a:ln w="9525">
            <a:noFill/>
            <a:miter lim="800000"/>
            <a:headEnd/>
            <a:tailEnd/>
          </a:ln>
          <a:effectLst/>
        </p:spPr>
        <p:txBody>
          <a:bodyPr vert="horz" wrap="square" lIns="91440" tIns="45720" rIns="91440" bIns="45720" numCol="1" anchor="t" anchorCtr="0" compatLnSpc="1">
            <a:prstTxWarp prst="textNoShape">
              <a:avLst/>
            </a:prstTxWarp>
          </a:bodyPr>
          <a:lstStyle/>
          <a:p>
            <a:pPr algn="ctr"/>
            <a:r>
              <a:rPr kumimoji="1" lang="ja-JP" altLang="en-US" sz="32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n-cs"/>
              </a:rPr>
              <a:t>　</a:t>
            </a:r>
            <a:r>
              <a:rPr lang="ja-JP" altLang="ja-JP" sz="2400" b="1" dirty="0" smtClean="0"/>
              <a:t>［提言</a:t>
            </a:r>
            <a:r>
              <a:rPr lang="en-US" altLang="ja-JP" sz="2400" b="1" dirty="0" smtClean="0"/>
              <a:t>1</a:t>
            </a:r>
            <a:r>
              <a:rPr lang="ja-JP" altLang="ja-JP" sz="2400" b="1" dirty="0" smtClean="0"/>
              <a:t>］基礎教育援助の割合を増やしてください</a:t>
            </a:r>
          </a:p>
          <a:p>
            <a:pPr algn="ctr"/>
            <a:r>
              <a:rPr lang="ja-JP" altLang="en-US" sz="2000" b="1" dirty="0" smtClean="0"/>
              <a:t>政府開発援助（</a:t>
            </a:r>
            <a:r>
              <a:rPr lang="en-US" altLang="ja-JP" sz="2000" b="1" dirty="0" smtClean="0"/>
              <a:t>ODA</a:t>
            </a:r>
            <a:r>
              <a:rPr lang="ja-JP" altLang="en-US" sz="2000" b="1" dirty="0" smtClean="0"/>
              <a:t>）は何に使われているか</a:t>
            </a:r>
            <a:endParaRPr kumimoji="1" lang="ja-JP" altLang="en-US" sz="24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n-cs"/>
            </a:endParaRPr>
          </a:p>
        </p:txBody>
      </p:sp>
      <p:graphicFrame>
        <p:nvGraphicFramePr>
          <p:cNvPr id="12" name="グラフ 11"/>
          <p:cNvGraphicFramePr/>
          <p:nvPr>
            <p:extLst>
              <p:ext uri="{D42A27DB-BD31-4B8C-83A1-F6EECF244321}">
                <p14:modId xmlns:p14="http://schemas.microsoft.com/office/powerpoint/2010/main" val="784092176"/>
              </p:ext>
            </p:extLst>
          </p:nvPr>
        </p:nvGraphicFramePr>
        <p:xfrm>
          <a:off x="323528" y="2276872"/>
          <a:ext cx="4248472" cy="42484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グラフ 12"/>
          <p:cNvGraphicFramePr/>
          <p:nvPr>
            <p:extLst>
              <p:ext uri="{D42A27DB-BD31-4B8C-83A1-F6EECF244321}">
                <p14:modId xmlns:p14="http://schemas.microsoft.com/office/powerpoint/2010/main" val="1838114988"/>
              </p:ext>
            </p:extLst>
          </p:nvPr>
        </p:nvGraphicFramePr>
        <p:xfrm>
          <a:off x="4355976" y="2348880"/>
          <a:ext cx="4464496" cy="4248472"/>
        </p:xfrm>
        <a:graphic>
          <a:graphicData uri="http://schemas.openxmlformats.org/drawingml/2006/chart">
            <c:chart xmlns:c="http://schemas.openxmlformats.org/drawingml/2006/chart" xmlns:r="http://schemas.openxmlformats.org/officeDocument/2006/relationships" r:id="rId5"/>
          </a:graphicData>
        </a:graphic>
      </p:graphicFrame>
      <p:pic>
        <p:nvPicPr>
          <p:cNvPr id="14" name="図 13" descr="もっと.gif"/>
          <p:cNvPicPr/>
          <p:nvPr/>
        </p:nvPicPr>
        <p:blipFill>
          <a:blip r:embed="rId6" cstate="print"/>
          <a:stretch>
            <a:fillRect/>
          </a:stretch>
        </p:blipFill>
        <p:spPr>
          <a:xfrm rot="508395">
            <a:off x="7187128" y="1153934"/>
            <a:ext cx="1477071" cy="1396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649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548680"/>
            <a:ext cx="8425631" cy="936104"/>
          </a:xfrm>
          <a:solidFill>
            <a:srgbClr val="B4DE86"/>
          </a:solidFill>
        </p:spPr>
        <p:txBody>
          <a:bodyPr/>
          <a:lstStyle/>
          <a:p>
            <a:pPr algn="ctr" eaLnBrk="1" hangingPunct="1">
              <a:buNone/>
            </a:pPr>
            <a:r>
              <a:rPr lang="ja-JP" altLang="en-US" sz="3200" dirty="0" smtClean="0">
                <a:latin typeface="HGP創英角ｺﾞｼｯｸUB" pitchFamily="50" charset="-128"/>
                <a:ea typeface="HGP創英角ｺﾞｼｯｸUB" pitchFamily="50" charset="-128"/>
              </a:rPr>
              <a:t>　</a:t>
            </a:r>
            <a:r>
              <a:rPr lang="ja-JP" altLang="ja-JP" sz="2400" b="1" dirty="0" smtClean="0"/>
              <a:t> ［提言</a:t>
            </a:r>
            <a:r>
              <a:rPr lang="en-US" altLang="ja-JP" sz="2400" b="1" dirty="0" smtClean="0"/>
              <a:t>4</a:t>
            </a:r>
            <a:r>
              <a:rPr lang="ja-JP" altLang="ja-JP" sz="2400" b="1" dirty="0" smtClean="0"/>
              <a:t>］教育のための</a:t>
            </a:r>
            <a:r>
              <a:rPr lang="en-US" altLang="ja-JP" sz="2400" b="1" dirty="0" smtClean="0"/>
              <a:t>GPE</a:t>
            </a:r>
            <a:r>
              <a:rPr lang="ja-JP" altLang="ja-JP" sz="2400" b="1" dirty="0" smtClean="0"/>
              <a:t>基金へもっと拠出しましょう</a:t>
            </a:r>
            <a:endParaRPr lang="ja-JP" altLang="ja-JP" sz="3200" dirty="0" smtClean="0"/>
          </a:p>
          <a:p>
            <a:pPr algn="ctr">
              <a:buNone/>
            </a:pPr>
            <a:r>
              <a:rPr lang="en-US" altLang="ja-JP" sz="2000" b="1" dirty="0" smtClean="0"/>
              <a:t>GPE</a:t>
            </a:r>
            <a:r>
              <a:rPr lang="ja-JP" altLang="en-US" sz="2000" b="1" dirty="0" smtClean="0"/>
              <a:t>基金への拠出実績（</a:t>
            </a:r>
            <a:r>
              <a:rPr lang="en-US" altLang="ja-JP" sz="2000" b="1" dirty="0" smtClean="0"/>
              <a:t>2016</a:t>
            </a:r>
            <a:r>
              <a:rPr lang="ja-JP" altLang="en-US" sz="2000" b="1" dirty="0" smtClean="0"/>
              <a:t>年</a:t>
            </a:r>
            <a:r>
              <a:rPr lang="en-US" altLang="ja-JP" sz="2000" b="1" dirty="0" smtClean="0"/>
              <a:t>9</a:t>
            </a:r>
            <a:r>
              <a:rPr lang="ja-JP" altLang="en-US" sz="2000" b="1" dirty="0" smtClean="0"/>
              <a:t>月までの累計額）</a:t>
            </a:r>
          </a:p>
          <a:p>
            <a:pPr algn="ctr">
              <a:buNone/>
            </a:pPr>
            <a:endParaRPr lang="ja-JP" altLang="en-US" sz="2000" b="1" dirty="0" smtClean="0"/>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6</a:t>
              </a:r>
              <a:endParaRPr lang="en-US" altLang="ja-JP" sz="1400" dirty="0">
                <a:solidFill>
                  <a:schemeClr val="bg2"/>
                </a:solidFill>
              </a:endParaRPr>
            </a:p>
          </p:txBody>
        </p:sp>
      </p:grpSp>
      <p:sp>
        <p:nvSpPr>
          <p:cNvPr id="33" name="テキスト ボックス 32"/>
          <p:cNvSpPr txBox="1"/>
          <p:nvPr/>
        </p:nvSpPr>
        <p:spPr>
          <a:xfrm>
            <a:off x="323528" y="6309320"/>
            <a:ext cx="8306247" cy="246221"/>
          </a:xfrm>
          <a:prstGeom prst="rect">
            <a:avLst/>
          </a:prstGeom>
          <a:noFill/>
        </p:spPr>
        <p:txBody>
          <a:bodyPr wrap="square" rtlCol="0">
            <a:spAutoFit/>
          </a:bodyPr>
          <a:lstStyle/>
          <a:p>
            <a:pPr algn="r"/>
            <a:r>
              <a:rPr lang="en-US" altLang="ja-JP" sz="1000" dirty="0" smtClean="0"/>
              <a:t>※</a:t>
            </a:r>
            <a:r>
              <a:rPr lang="ja-JP" altLang="en-US" sz="1000" dirty="0" smtClean="0"/>
              <a:t>出典：</a:t>
            </a:r>
            <a:r>
              <a:rPr lang="en-US" altLang="ja-JP" sz="1000" dirty="0" smtClean="0"/>
              <a:t>https://www.globalpartnership. org/funding</a:t>
            </a:r>
            <a:r>
              <a:rPr lang="ja-JP" altLang="en-US" sz="1000" dirty="0" smtClean="0"/>
              <a:t>（</a:t>
            </a:r>
            <a:r>
              <a:rPr lang="en-US" altLang="ja-JP" sz="1000" dirty="0" smtClean="0"/>
              <a:t>2018</a:t>
            </a:r>
            <a:r>
              <a:rPr lang="ja-JP" altLang="en-US" sz="1000" dirty="0" smtClean="0"/>
              <a:t>年</a:t>
            </a:r>
            <a:r>
              <a:rPr lang="en-US" altLang="ja-JP" sz="1000" dirty="0" smtClean="0"/>
              <a:t>2</a:t>
            </a:r>
            <a:r>
              <a:rPr lang="ja-JP" altLang="en-US" sz="1000" dirty="0" smtClean="0"/>
              <a:t>月閲覧）</a:t>
            </a:r>
            <a:endParaRPr kumimoji="1" lang="ja-JP" altLang="en-US" sz="1000" dirty="0"/>
          </a:p>
        </p:txBody>
      </p:sp>
      <p:pic>
        <p:nvPicPr>
          <p:cNvPr id="10" name="図 9" descr="もっと.gif"/>
          <p:cNvPicPr/>
          <p:nvPr/>
        </p:nvPicPr>
        <p:blipFill>
          <a:blip r:embed="rId4" cstate="print"/>
          <a:stretch>
            <a:fillRect/>
          </a:stretch>
        </p:blipFill>
        <p:spPr>
          <a:xfrm rot="508395">
            <a:off x="6669360" y="1217660"/>
            <a:ext cx="2321498" cy="2250641"/>
          </a:xfrm>
          <a:prstGeom prst="rect">
            <a:avLst/>
          </a:prstGeom>
        </p:spPr>
      </p:pic>
      <p:graphicFrame>
        <p:nvGraphicFramePr>
          <p:cNvPr id="12" name="グラフ 11"/>
          <p:cNvGraphicFramePr/>
          <p:nvPr/>
        </p:nvGraphicFramePr>
        <p:xfrm>
          <a:off x="1663056" y="1700808"/>
          <a:ext cx="5960269" cy="4536504"/>
        </p:xfrm>
        <a:graphic>
          <a:graphicData uri="http://schemas.openxmlformats.org/drawingml/2006/chart">
            <c:chart xmlns:c="http://schemas.openxmlformats.org/drawingml/2006/chart" xmlns:r="http://schemas.openxmlformats.org/officeDocument/2006/relationships" r:id="rId5"/>
          </a:graphicData>
        </a:graphic>
      </p:graphicFrame>
      <p:sp>
        <p:nvSpPr>
          <p:cNvPr id="1026" name="Text Box 2"/>
          <p:cNvSpPr txBox="1">
            <a:spLocks noChangeArrowheads="1"/>
          </p:cNvSpPr>
          <p:nvPr/>
        </p:nvSpPr>
        <p:spPr bwMode="auto">
          <a:xfrm>
            <a:off x="2483768" y="1772816"/>
            <a:ext cx="1224136" cy="288032"/>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1" lang="ja-JP" altLang="en-US" sz="1600" b="1" i="0" u="none" strike="noStrike" cap="none" normalizeH="0" baseline="0" dirty="0" smtClean="0">
                <a:ln>
                  <a:noFill/>
                </a:ln>
                <a:solidFill>
                  <a:srgbClr val="FF0000"/>
                </a:solidFill>
                <a:effectLst/>
                <a:latin typeface="Arial" pitchFamily="34" charset="0"/>
                <a:ea typeface="ＭＳ ゴシック" pitchFamily="49" charset="-128"/>
                <a:cs typeface="ＭＳ Ｐゴシック" pitchFamily="50" charset="-128"/>
              </a:rPr>
              <a:t>日本</a:t>
            </a:r>
            <a:r>
              <a:rPr kumimoji="1" lang="en-US" altLang="ja-JP" sz="1600" b="1" i="0" u="none" strike="noStrike" cap="none" normalizeH="0" baseline="0" dirty="0" smtClean="0">
                <a:ln>
                  <a:noFill/>
                </a:ln>
                <a:solidFill>
                  <a:srgbClr val="FF0000"/>
                </a:solidFill>
                <a:effectLst/>
                <a:latin typeface="Arial" pitchFamily="34" charset="0"/>
                <a:ea typeface="ＭＳ ゴシック" pitchFamily="49" charset="-128"/>
                <a:cs typeface="ＭＳ Ｐゴシック" pitchFamily="50" charset="-128"/>
              </a:rPr>
              <a:t>0.5</a:t>
            </a:r>
            <a:r>
              <a:rPr kumimoji="1" lang="ja-JP" altLang="en-US" sz="1600" b="1" i="0" u="none" strike="noStrike" cap="none" normalizeH="0" baseline="0" dirty="0" smtClean="0">
                <a:ln>
                  <a:noFill/>
                </a:ln>
                <a:solidFill>
                  <a:srgbClr val="FF0000"/>
                </a:solidFill>
                <a:effectLst/>
                <a:latin typeface="Arial" pitchFamily="34" charset="0"/>
                <a:ea typeface="ＭＳ ゴシック" pitchFamily="49" charset="-128"/>
                <a:cs typeface="ＭＳ Ｐゴシック" pitchFamily="50" charset="-128"/>
              </a:rPr>
              <a:t>％</a:t>
            </a:r>
            <a:endParaRPr kumimoji="1" lang="ja-JP" sz="3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Text Box 2"/>
          <p:cNvSpPr txBox="1">
            <a:spLocks noChangeArrowheads="1"/>
          </p:cNvSpPr>
          <p:nvPr/>
        </p:nvSpPr>
        <p:spPr bwMode="auto">
          <a:xfrm>
            <a:off x="3707904" y="2060848"/>
            <a:ext cx="1224136" cy="288032"/>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eaLnBrk="1" fontAlgn="base" latinLnBrk="0" hangingPunct="1">
              <a:lnSpc>
                <a:spcPct val="120000"/>
              </a:lnSpc>
              <a:spcBef>
                <a:spcPct val="0"/>
              </a:spcBef>
              <a:spcAft>
                <a:spcPct val="0"/>
              </a:spcAft>
              <a:buClrTx/>
              <a:buSzTx/>
              <a:buFontTx/>
              <a:buNone/>
              <a:tabLst/>
              <a:defRPr sz="1600" b="0" i="0" u="none" strike="noStrike" kern="1200" baseline="0">
                <a:solidFill>
                  <a:srgbClr val="000000"/>
                </a:solidFill>
                <a:latin typeface="+mn-lt"/>
                <a:ea typeface="+mn-ea"/>
                <a:cs typeface="+mn-cs"/>
              </a:defRPr>
            </a:pPr>
            <a:r>
              <a:rPr lang="ja-JP" altLang="en-US" sz="1600" dirty="0" smtClean="0">
                <a:solidFill>
                  <a:srgbClr val="000000"/>
                </a:solidFill>
                <a:latin typeface="+mn-lt"/>
                <a:ea typeface="+mn-ea"/>
              </a:rPr>
              <a:t>ほか</a:t>
            </a:r>
            <a:endParaRPr lang="en-US" altLang="ja-JP" sz="1600" dirty="0" smtClean="0">
              <a:solidFill>
                <a:srgbClr val="000000"/>
              </a:solidFill>
              <a:latin typeface="+mn-lt"/>
              <a:ea typeface="+mn-ea"/>
            </a:endParaRPr>
          </a:p>
          <a:p>
            <a:pPr marL="0" marR="0" lvl="0" indent="0" algn="ctr" defTabSz="914400" eaLnBrk="1" fontAlgn="base" latinLnBrk="0" hangingPunct="1">
              <a:lnSpc>
                <a:spcPct val="120000"/>
              </a:lnSpc>
              <a:spcBef>
                <a:spcPct val="0"/>
              </a:spcBef>
              <a:spcAft>
                <a:spcPct val="0"/>
              </a:spcAft>
              <a:buClrTx/>
              <a:buSzTx/>
              <a:buFontTx/>
              <a:buNone/>
              <a:tabLst/>
              <a:defRPr sz="1600" b="0" i="0" u="none" strike="noStrike" kern="1200" baseline="0">
                <a:solidFill>
                  <a:srgbClr val="000000"/>
                </a:solidFill>
                <a:latin typeface="+mn-lt"/>
                <a:ea typeface="+mn-ea"/>
                <a:cs typeface="+mn-cs"/>
              </a:defRPr>
            </a:pPr>
            <a:r>
              <a:rPr lang="en-US" altLang="ja-JP" sz="1600" dirty="0" smtClean="0">
                <a:solidFill>
                  <a:srgbClr val="000000"/>
                </a:solidFill>
                <a:latin typeface="+mn-lt"/>
                <a:ea typeface="+mn-ea"/>
              </a:rPr>
              <a:t>7.5%</a:t>
            </a:r>
            <a:endParaRPr lang="ja-JP" sz="1600" dirty="0" smtClean="0">
              <a:solidFill>
                <a:srgbClr val="000000"/>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41784"/>
            <a:ext cx="8229600" cy="1143000"/>
          </a:xfrm>
        </p:spPr>
        <p:txBody>
          <a:bodyPr/>
          <a:lstStyle/>
          <a:p>
            <a:pPr eaLnBrk="1" hangingPunct="1"/>
            <a:r>
              <a:rPr lang="ja-JP" altLang="en-US" sz="2400" b="1" dirty="0" smtClean="0"/>
              <a:t>世界中の子どもが学校に通えるために</a:t>
            </a:r>
            <a:r>
              <a:rPr lang="en-US" altLang="ja-JP" sz="2400" b="1" dirty="0" smtClean="0"/>
              <a:t>‥</a:t>
            </a:r>
            <a:br>
              <a:rPr lang="en-US" altLang="ja-JP" sz="2400" b="1" dirty="0" smtClean="0"/>
            </a:br>
            <a:r>
              <a:rPr lang="ja-JP" altLang="en-US" sz="2400" b="1" dirty="0" smtClean="0"/>
              <a:t>あなたが「大切だ」と思うことから◇の中に</a:t>
            </a:r>
            <a:r>
              <a:rPr lang="en-US" altLang="ja-JP" sz="2400" b="1" dirty="0" smtClean="0"/>
              <a:t>A</a:t>
            </a:r>
            <a:r>
              <a:rPr lang="ja-JP" altLang="en-US" sz="2400" b="1" dirty="0" smtClean="0"/>
              <a:t>～</a:t>
            </a:r>
            <a:r>
              <a:rPr lang="en-US" altLang="ja-JP" sz="2400" b="1" dirty="0" smtClean="0"/>
              <a:t>I</a:t>
            </a:r>
            <a:r>
              <a:rPr lang="ja-JP" altLang="en-US" sz="2400" b="1" dirty="0" smtClean="0"/>
              <a:t>　を記入して、</a:t>
            </a:r>
            <a:br>
              <a:rPr lang="ja-JP" altLang="en-US" sz="2400" b="1" dirty="0" smtClean="0"/>
            </a:br>
            <a:r>
              <a:rPr lang="ja-JP" altLang="en-US" sz="2400" b="1" dirty="0" smtClean="0"/>
              <a:t>順番に並び替えてみましょう。</a:t>
            </a:r>
          </a:p>
        </p:txBody>
      </p:sp>
      <p:sp>
        <p:nvSpPr>
          <p:cNvPr id="20483" name="Rectangle 3"/>
          <p:cNvSpPr>
            <a:spLocks noGrp="1" noChangeArrowheads="1"/>
          </p:cNvSpPr>
          <p:nvPr>
            <p:ph type="body" idx="1"/>
          </p:nvPr>
        </p:nvSpPr>
        <p:spPr>
          <a:xfrm>
            <a:off x="4211960" y="1628800"/>
            <a:ext cx="4787900" cy="4968552"/>
          </a:xfrm>
        </p:spPr>
        <p:txBody>
          <a:bodyPr/>
          <a:lstStyle/>
          <a:p>
            <a:pPr marL="457200" indent="-457200" eaLnBrk="1" hangingPunct="1">
              <a:buFont typeface="+mj-lt"/>
              <a:buAutoNum type="alphaUcParenR"/>
            </a:pPr>
            <a:r>
              <a:rPr lang="ja-JP" altLang="en-US" sz="2000" dirty="0" smtClean="0"/>
              <a:t>世界中の子どもが学校に通えるように日本の政府に働きかける</a:t>
            </a:r>
            <a:endParaRPr lang="en-US" altLang="ja-JP" sz="2000" dirty="0" smtClean="0"/>
          </a:p>
          <a:p>
            <a:pPr marL="457200" indent="-457200" eaLnBrk="1" hangingPunct="1">
              <a:buFont typeface="+mj-lt"/>
              <a:buAutoNum type="alphaUcParenR"/>
            </a:pPr>
            <a:r>
              <a:rPr lang="ja-JP" altLang="en-US" sz="2000" dirty="0" smtClean="0"/>
              <a:t>お金や物などを集めて教育に関わる</a:t>
            </a:r>
            <a:r>
              <a:rPr lang="en-US" altLang="ja-JP" sz="2000" dirty="0" smtClean="0"/>
              <a:t>NGO</a:t>
            </a:r>
            <a:r>
              <a:rPr lang="ja-JP" altLang="en-US" sz="2000" dirty="0" smtClean="0"/>
              <a:t>などに寄付をする</a:t>
            </a:r>
            <a:endParaRPr lang="en-US" altLang="ja-JP" sz="2000" dirty="0" smtClean="0"/>
          </a:p>
          <a:p>
            <a:pPr marL="457200" indent="-457200" eaLnBrk="1" hangingPunct="1">
              <a:buFont typeface="+mj-lt"/>
              <a:buAutoNum type="alphaUcParenR"/>
            </a:pPr>
            <a:r>
              <a:rPr lang="ja-JP" altLang="en-US" sz="2000" dirty="0" smtClean="0"/>
              <a:t>現地に行って学校を建てる</a:t>
            </a:r>
            <a:endParaRPr lang="en-US" altLang="ja-JP" sz="2000" dirty="0" smtClean="0"/>
          </a:p>
          <a:p>
            <a:pPr marL="457200" indent="-457200" eaLnBrk="1" hangingPunct="1">
              <a:buFont typeface="+mj-lt"/>
              <a:buAutoNum type="alphaUcParenR"/>
            </a:pPr>
            <a:r>
              <a:rPr lang="ja-JP" altLang="en-US" sz="2000" dirty="0" smtClean="0"/>
              <a:t>教育の大切さや途上国の暮らしについてもっと調べてみる</a:t>
            </a:r>
            <a:endParaRPr lang="en-US" altLang="ja-JP" sz="2000" dirty="0" smtClean="0"/>
          </a:p>
          <a:p>
            <a:pPr marL="457200" indent="-457200" eaLnBrk="1" hangingPunct="1">
              <a:buFont typeface="+mj-lt"/>
              <a:buAutoNum type="alphaUcParenR"/>
            </a:pPr>
            <a:r>
              <a:rPr lang="ja-JP" altLang="en-US" sz="2000" dirty="0" smtClean="0"/>
              <a:t>文化祭や学園祭を通じて、多くの人に教育の大切さを発表する</a:t>
            </a:r>
            <a:endParaRPr lang="en-US" altLang="ja-JP" sz="2000" dirty="0" smtClean="0"/>
          </a:p>
          <a:p>
            <a:pPr marL="457200" indent="-457200" eaLnBrk="1" hangingPunct="1">
              <a:buFont typeface="+mj-lt"/>
              <a:buAutoNum type="alphaUcParenR"/>
            </a:pPr>
            <a:r>
              <a:rPr lang="ja-JP" altLang="en-US" sz="2000" dirty="0" smtClean="0"/>
              <a:t>特になにもしない</a:t>
            </a:r>
            <a:endParaRPr lang="en-US" altLang="ja-JP" sz="2000" dirty="0" smtClean="0"/>
          </a:p>
          <a:p>
            <a:pPr marL="457200" indent="-457200" eaLnBrk="1" hangingPunct="1">
              <a:buFont typeface="+mj-lt"/>
              <a:buAutoNum type="alphaUcParenR"/>
            </a:pPr>
            <a:r>
              <a:rPr lang="ja-JP" altLang="en-US" sz="2000" dirty="0" smtClean="0"/>
              <a:t>国際交流の活動を推進し、外国人と友だちになる</a:t>
            </a:r>
            <a:endParaRPr lang="en-US" altLang="ja-JP" sz="2000" dirty="0" smtClean="0"/>
          </a:p>
          <a:p>
            <a:pPr marL="457200" indent="-457200" eaLnBrk="1" hangingPunct="1">
              <a:buFont typeface="+mj-lt"/>
              <a:buAutoNum type="alphaUcParenR"/>
            </a:pPr>
            <a:r>
              <a:rPr lang="ja-JP" altLang="en-US" sz="2000" dirty="0" smtClean="0"/>
              <a:t>友だちや家族に話をする</a:t>
            </a:r>
            <a:endParaRPr lang="en-US" altLang="ja-JP" sz="2000" dirty="0" smtClean="0"/>
          </a:p>
          <a:p>
            <a:pPr marL="457200" indent="-457200" eaLnBrk="1" hangingPunct="1">
              <a:buFont typeface="+mj-lt"/>
              <a:buAutoNum type="alphaUcParenR"/>
            </a:pPr>
            <a:r>
              <a:rPr lang="ja-JP" altLang="en-US" sz="2000" dirty="0" smtClean="0"/>
              <a:t>新聞や</a:t>
            </a:r>
            <a:r>
              <a:rPr lang="en-US" altLang="ja-JP" sz="2000" dirty="0" smtClean="0"/>
              <a:t>SNS</a:t>
            </a:r>
            <a:r>
              <a:rPr lang="ja-JP" altLang="en-US" sz="2000" dirty="0" smtClean="0"/>
              <a:t>に自分の意見を投稿する</a:t>
            </a:r>
          </a:p>
          <a:p>
            <a:pPr eaLnBrk="1" hangingPunct="1"/>
            <a:endParaRPr lang="en-US" altLang="ja-JP" sz="2000" dirty="0" smtClean="0"/>
          </a:p>
        </p:txBody>
      </p:sp>
      <p:grpSp>
        <p:nvGrpSpPr>
          <p:cNvPr id="20484" name="Group 24"/>
          <p:cNvGrpSpPr>
            <a:grpSpLocks/>
          </p:cNvGrpSpPr>
          <p:nvPr/>
        </p:nvGrpSpPr>
        <p:grpSpPr bwMode="auto">
          <a:xfrm rot="2634744">
            <a:off x="1116013" y="2420938"/>
            <a:ext cx="2547937" cy="2552700"/>
            <a:chOff x="657" y="1986"/>
            <a:chExt cx="1605" cy="1608"/>
          </a:xfrm>
        </p:grpSpPr>
        <p:sp>
          <p:nvSpPr>
            <p:cNvPr id="20490" name="Rectangle 15"/>
            <p:cNvSpPr>
              <a:spLocks noChangeArrowheads="1"/>
            </p:cNvSpPr>
            <p:nvPr/>
          </p:nvSpPr>
          <p:spPr bwMode="auto">
            <a:xfrm rot="5400000">
              <a:off x="1749" y="1993"/>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1" name="Rectangle 16"/>
            <p:cNvSpPr>
              <a:spLocks noChangeArrowheads="1"/>
            </p:cNvSpPr>
            <p:nvPr/>
          </p:nvSpPr>
          <p:spPr bwMode="auto">
            <a:xfrm rot="5400000">
              <a:off x="1212" y="1989"/>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2" name="Rectangle 17"/>
            <p:cNvSpPr>
              <a:spLocks noChangeArrowheads="1"/>
            </p:cNvSpPr>
            <p:nvPr/>
          </p:nvSpPr>
          <p:spPr bwMode="auto">
            <a:xfrm rot="5400000">
              <a:off x="664" y="1979"/>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3" name="Rectangle 18"/>
            <p:cNvSpPr>
              <a:spLocks noChangeArrowheads="1"/>
            </p:cNvSpPr>
            <p:nvPr/>
          </p:nvSpPr>
          <p:spPr bwMode="auto">
            <a:xfrm rot="5400000">
              <a:off x="1749" y="2534"/>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4" name="Rectangle 19"/>
            <p:cNvSpPr>
              <a:spLocks noChangeArrowheads="1"/>
            </p:cNvSpPr>
            <p:nvPr/>
          </p:nvSpPr>
          <p:spPr bwMode="auto">
            <a:xfrm rot="5400000">
              <a:off x="1212" y="2537"/>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5" name="Rectangle 20"/>
            <p:cNvSpPr>
              <a:spLocks noChangeArrowheads="1"/>
            </p:cNvSpPr>
            <p:nvPr/>
          </p:nvSpPr>
          <p:spPr bwMode="auto">
            <a:xfrm rot="5400000">
              <a:off x="668" y="2527"/>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6" name="Rectangle 21"/>
            <p:cNvSpPr>
              <a:spLocks noChangeArrowheads="1"/>
            </p:cNvSpPr>
            <p:nvPr/>
          </p:nvSpPr>
          <p:spPr bwMode="auto">
            <a:xfrm rot="5400000">
              <a:off x="664" y="3078"/>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7" name="Rectangle 22"/>
            <p:cNvSpPr>
              <a:spLocks noChangeArrowheads="1"/>
            </p:cNvSpPr>
            <p:nvPr/>
          </p:nvSpPr>
          <p:spPr bwMode="auto">
            <a:xfrm rot="5400000">
              <a:off x="1212" y="3088"/>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8" name="Rectangle 23"/>
            <p:cNvSpPr>
              <a:spLocks noChangeArrowheads="1"/>
            </p:cNvSpPr>
            <p:nvPr/>
          </p:nvSpPr>
          <p:spPr bwMode="auto">
            <a:xfrm rot="5400000">
              <a:off x="1756" y="3088"/>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grpSp>
      <p:pic>
        <p:nvPicPr>
          <p:cNvPr id="2048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20486" name="Picture 10"/>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grpSp>
        <p:nvGrpSpPr>
          <p:cNvPr id="20487" name="Group 30"/>
          <p:cNvGrpSpPr>
            <a:grpSpLocks/>
          </p:cNvGrpSpPr>
          <p:nvPr/>
        </p:nvGrpSpPr>
        <p:grpSpPr bwMode="auto">
          <a:xfrm>
            <a:off x="395288" y="188913"/>
            <a:ext cx="1441450" cy="304800"/>
            <a:chOff x="249" y="119"/>
            <a:chExt cx="908" cy="192"/>
          </a:xfrm>
        </p:grpSpPr>
        <p:sp>
          <p:nvSpPr>
            <p:cNvPr id="20488" name="AutoShape 31"/>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0489" name="Text Box 32"/>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8</a:t>
              </a:r>
              <a:endParaRPr lang="en-US" altLang="ja-JP" sz="1400" dirty="0">
                <a:solidFill>
                  <a:schemeClr val="bg2"/>
                </a:solidFill>
              </a:endParaRPr>
            </a:p>
          </p:txBody>
        </p:sp>
      </p:grpSp>
      <p:pic>
        <p:nvPicPr>
          <p:cNvPr id="19" name="Picture 16"/>
          <p:cNvPicPr>
            <a:picLocks noChangeAspect="1" noChangeArrowheads="1"/>
          </p:cNvPicPr>
          <p:nvPr/>
        </p:nvPicPr>
        <p:blipFill>
          <a:blip r:embed="rId4" cstate="print"/>
          <a:srcRect/>
          <a:stretch>
            <a:fillRect/>
          </a:stretch>
        </p:blipFill>
        <p:spPr bwMode="auto">
          <a:xfrm>
            <a:off x="611560" y="5085184"/>
            <a:ext cx="678636" cy="1001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sz="3200" b="1" dirty="0" smtClean="0"/>
              <a:t>首相・外務大臣へ手紙を書こう</a:t>
            </a:r>
          </a:p>
        </p:txBody>
      </p:sp>
      <p:sp>
        <p:nvSpPr>
          <p:cNvPr id="21507" name="Rectangle 3"/>
          <p:cNvSpPr>
            <a:spLocks noGrp="1" noChangeArrowheads="1"/>
          </p:cNvSpPr>
          <p:nvPr>
            <p:ph type="body" idx="1"/>
          </p:nvPr>
        </p:nvSpPr>
        <p:spPr/>
        <p:txBody>
          <a:bodyPr/>
          <a:lstStyle/>
          <a:p>
            <a:pPr eaLnBrk="1" hangingPunct="1">
              <a:buFontTx/>
              <a:buNone/>
            </a:pPr>
            <a:r>
              <a:rPr lang="en-US" altLang="ja-JP" sz="2800" b="1" dirty="0" smtClean="0"/>
              <a:t>●</a:t>
            </a:r>
            <a:r>
              <a:rPr lang="ja-JP" altLang="en-US" sz="2800" b="1" dirty="0" smtClean="0"/>
              <a:t>学校</a:t>
            </a:r>
            <a:r>
              <a:rPr lang="en-US" altLang="ja-JP" sz="2800" b="1" dirty="0" smtClean="0"/>
              <a:t>/</a:t>
            </a:r>
            <a:r>
              <a:rPr lang="ja-JP" altLang="en-US" sz="2800" b="1" dirty="0" smtClean="0"/>
              <a:t>グループ名：	</a:t>
            </a:r>
          </a:p>
          <a:p>
            <a:pPr eaLnBrk="1" hangingPunct="1">
              <a:buFontTx/>
              <a:buNone/>
            </a:pPr>
            <a:r>
              <a:rPr lang="ja-JP" altLang="en-US" sz="2800" b="1" dirty="0" smtClean="0"/>
              <a:t>●グループの人数：	</a:t>
            </a:r>
          </a:p>
          <a:p>
            <a:pPr eaLnBrk="1" hangingPunct="1">
              <a:buFontTx/>
              <a:buNone/>
            </a:pPr>
            <a:r>
              <a:rPr lang="ja-JP" altLang="en-US" sz="2800" b="1" dirty="0" smtClean="0"/>
              <a:t>●グループのメンバーの名前：	</a:t>
            </a:r>
          </a:p>
          <a:p>
            <a:pPr eaLnBrk="1" hangingPunct="1">
              <a:buFontTx/>
              <a:buNone/>
            </a:pPr>
            <a:r>
              <a:rPr lang="ja-JP" altLang="en-US" sz="2800" b="1" dirty="0" smtClean="0"/>
              <a:t>●わたしたちの提案</a:t>
            </a:r>
          </a:p>
          <a:p>
            <a:pPr eaLnBrk="1" hangingPunct="1">
              <a:buFontTx/>
              <a:buNone/>
            </a:pPr>
            <a:r>
              <a:rPr lang="ja-JP" altLang="en-US" sz="2000" dirty="0" smtClean="0"/>
              <a:t>　世界中の子どもが学校に通えるようになるために</a:t>
            </a:r>
          </a:p>
          <a:p>
            <a:pPr eaLnBrk="1" hangingPunct="1">
              <a:buFontTx/>
              <a:buNone/>
            </a:pPr>
            <a:r>
              <a:rPr lang="ja-JP" altLang="en-US" sz="2000" dirty="0" smtClean="0"/>
              <a:t>　日本政府にお願いしたいこと</a:t>
            </a:r>
            <a:r>
              <a:rPr lang="en-US" altLang="ja-JP" sz="2000" dirty="0" smtClean="0"/>
              <a:t>/</a:t>
            </a:r>
            <a:r>
              <a:rPr lang="ja-JP" altLang="en-US" sz="2000" dirty="0" smtClean="0"/>
              <a:t>取り組んで欲しいことは</a:t>
            </a:r>
            <a:r>
              <a:rPr lang="en-US" altLang="ja-JP" sz="2800" dirty="0" smtClean="0"/>
              <a:t>…</a:t>
            </a:r>
          </a:p>
          <a:p>
            <a:pPr eaLnBrk="1" hangingPunct="1">
              <a:buFontTx/>
              <a:buNone/>
            </a:pPr>
            <a:r>
              <a:rPr lang="en-US" altLang="ja-JP" sz="2800" b="1" dirty="0" smtClean="0"/>
              <a:t>●</a:t>
            </a:r>
            <a:r>
              <a:rPr lang="ja-JP" altLang="en-US" sz="2800" b="1" dirty="0" smtClean="0"/>
              <a:t>「世界一大きな授業」をやって、わたしたちが思ったこと・考えたこと・感じたこと	</a:t>
            </a:r>
          </a:p>
          <a:p>
            <a:pPr eaLnBrk="1" hangingPunct="1">
              <a:buFontTx/>
              <a:buNone/>
            </a:pPr>
            <a:endParaRPr lang="en-US" altLang="ja-JP" b="1" dirty="0" smtClean="0"/>
          </a:p>
        </p:txBody>
      </p:sp>
      <p:pic>
        <p:nvPicPr>
          <p:cNvPr id="21508"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21509" name="Picture 10"/>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grpSp>
        <p:nvGrpSpPr>
          <p:cNvPr id="21510" name="Group 7"/>
          <p:cNvGrpSpPr>
            <a:grpSpLocks/>
          </p:cNvGrpSpPr>
          <p:nvPr/>
        </p:nvGrpSpPr>
        <p:grpSpPr bwMode="auto">
          <a:xfrm>
            <a:off x="395288" y="188913"/>
            <a:ext cx="1441450" cy="307975"/>
            <a:chOff x="249" y="119"/>
            <a:chExt cx="908" cy="194"/>
          </a:xfrm>
        </p:grpSpPr>
        <p:sp>
          <p:nvSpPr>
            <p:cNvPr id="21511"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1512" name="Text Box 9"/>
            <p:cNvSpPr txBox="1">
              <a:spLocks noChangeArrowheads="1"/>
            </p:cNvSpPr>
            <p:nvPr/>
          </p:nvSpPr>
          <p:spPr bwMode="auto">
            <a:xfrm>
              <a:off x="295" y="119"/>
              <a:ext cx="862" cy="194"/>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a:solidFill>
                    <a:schemeClr val="bg2"/>
                  </a:solidFill>
                </a:rPr>
                <a:t>8</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やってみよう！「世界一大きな授業」クイズ</a:t>
            </a:r>
          </a:p>
        </p:txBody>
      </p:sp>
      <p:sp>
        <p:nvSpPr>
          <p:cNvPr id="4099" name="Rectangle 3"/>
          <p:cNvSpPr>
            <a:spLocks noGrp="1" noChangeArrowheads="1"/>
          </p:cNvSpPr>
          <p:nvPr>
            <p:ph type="body" idx="1"/>
          </p:nvPr>
        </p:nvSpPr>
        <p:spPr/>
        <p:txBody>
          <a:bodyPr/>
          <a:lstStyle/>
          <a:p>
            <a:pPr eaLnBrk="1" hangingPunct="1">
              <a:buFontTx/>
              <a:buNone/>
            </a:pPr>
            <a:r>
              <a:rPr lang="en-US" altLang="ja-JP" sz="4000" b="1" dirty="0" smtClean="0"/>
              <a:t>Q1	</a:t>
            </a:r>
            <a:r>
              <a:rPr lang="ja-JP" altLang="en-US" dirty="0" smtClean="0"/>
              <a:t>世界では、どのくらいの子どもが</a:t>
            </a:r>
            <a:endParaRPr lang="en-US" altLang="ja-JP" dirty="0" smtClean="0"/>
          </a:p>
          <a:p>
            <a:pPr eaLnBrk="1" hangingPunct="1">
              <a:buFontTx/>
              <a:buNone/>
            </a:pPr>
            <a:r>
              <a:rPr lang="en-US" altLang="ja-JP" dirty="0" smtClean="0"/>
              <a:t>		</a:t>
            </a:r>
            <a:r>
              <a:rPr lang="ja-JP" altLang="en-US" dirty="0" smtClean="0"/>
              <a:t>小学校に通っていないでしょう？</a:t>
            </a:r>
          </a:p>
          <a:p>
            <a:pPr eaLnBrk="1" hangingPunct="1">
              <a:buFontTx/>
              <a:buNone/>
            </a:pPr>
            <a:endParaRPr lang="ja-JP" altLang="en-US" dirty="0" smtClean="0"/>
          </a:p>
          <a:p>
            <a:pPr eaLnBrk="1" hangingPunct="1">
              <a:buFontTx/>
              <a:buNone/>
            </a:pPr>
            <a:r>
              <a:rPr lang="en-US" altLang="ja-JP" dirty="0" smtClean="0"/>
              <a:t>A</a:t>
            </a:r>
            <a:r>
              <a:rPr lang="ja-JP" altLang="en-US" dirty="0" err="1" smtClean="0"/>
              <a:t>．</a:t>
            </a:r>
            <a:r>
              <a:rPr lang="ja-JP" altLang="en-US" dirty="0" smtClean="0"/>
              <a:t>  </a:t>
            </a:r>
            <a:r>
              <a:rPr lang="en-US" altLang="ja-JP" dirty="0" smtClean="0"/>
              <a:t>5</a:t>
            </a:r>
            <a:r>
              <a:rPr lang="ja-JP" altLang="en-US" dirty="0" smtClean="0"/>
              <a:t>人に</a:t>
            </a:r>
            <a:r>
              <a:rPr lang="en-US" altLang="ja-JP" dirty="0" smtClean="0"/>
              <a:t>1</a:t>
            </a:r>
            <a:r>
              <a:rPr lang="ja-JP" altLang="en-US" dirty="0" smtClean="0"/>
              <a:t>人</a:t>
            </a:r>
            <a:r>
              <a:rPr lang="ja-JP" altLang="en-US" sz="2400" dirty="0" smtClean="0"/>
              <a:t>（およそ</a:t>
            </a:r>
            <a:r>
              <a:rPr lang="en-US" altLang="ja-JP" sz="2400" dirty="0" smtClean="0"/>
              <a:t>1</a:t>
            </a:r>
            <a:r>
              <a:rPr lang="ja-JP" altLang="en-US" sz="2400" dirty="0" smtClean="0"/>
              <a:t>億</a:t>
            </a:r>
            <a:r>
              <a:rPr lang="en-US" altLang="ja-JP" sz="2400" dirty="0" smtClean="0"/>
              <a:t>4,000</a:t>
            </a:r>
            <a:r>
              <a:rPr lang="ja-JP" altLang="en-US" sz="2400" dirty="0" smtClean="0"/>
              <a:t>万人） </a:t>
            </a:r>
          </a:p>
          <a:p>
            <a:pPr eaLnBrk="1" hangingPunct="1">
              <a:buFontTx/>
              <a:buNone/>
            </a:pPr>
            <a:r>
              <a:rPr lang="en-US" altLang="ja-JP" dirty="0" smtClean="0"/>
              <a:t>B</a:t>
            </a:r>
            <a:r>
              <a:rPr lang="ja-JP" altLang="en-US" dirty="0" err="1" smtClean="0"/>
              <a:t>．</a:t>
            </a:r>
            <a:r>
              <a:rPr lang="en-US" altLang="ja-JP" dirty="0" smtClean="0"/>
              <a:t>11</a:t>
            </a:r>
            <a:r>
              <a:rPr lang="ja-JP" altLang="en-US" dirty="0" smtClean="0"/>
              <a:t>人に</a:t>
            </a:r>
            <a:r>
              <a:rPr lang="en-US" altLang="ja-JP" dirty="0" smtClean="0"/>
              <a:t>1</a:t>
            </a:r>
            <a:r>
              <a:rPr lang="ja-JP" altLang="en-US" dirty="0" smtClean="0"/>
              <a:t>人</a:t>
            </a:r>
            <a:r>
              <a:rPr lang="ja-JP" altLang="en-US" sz="2400" dirty="0" smtClean="0"/>
              <a:t>（およそ</a:t>
            </a:r>
            <a:r>
              <a:rPr lang="en-US" altLang="ja-JP" sz="2400" dirty="0" smtClean="0"/>
              <a:t>6,100</a:t>
            </a:r>
            <a:r>
              <a:rPr lang="ja-JP" altLang="en-US" sz="2400" dirty="0" smtClean="0"/>
              <a:t>万人） </a:t>
            </a:r>
          </a:p>
          <a:p>
            <a:pPr eaLnBrk="1" hangingPunct="1">
              <a:buFontTx/>
              <a:buNone/>
            </a:pPr>
            <a:r>
              <a:rPr lang="en-US" altLang="ja-JP" dirty="0" smtClean="0"/>
              <a:t>C</a:t>
            </a:r>
            <a:r>
              <a:rPr lang="ja-JP" altLang="en-US" dirty="0" err="1" smtClean="0"/>
              <a:t>．</a:t>
            </a:r>
            <a:r>
              <a:rPr lang="en-US" altLang="ja-JP" dirty="0" smtClean="0"/>
              <a:t>25</a:t>
            </a:r>
            <a:r>
              <a:rPr lang="ja-JP" altLang="en-US" dirty="0" smtClean="0"/>
              <a:t>人に</a:t>
            </a:r>
            <a:r>
              <a:rPr lang="en-US" altLang="ja-JP" dirty="0" smtClean="0"/>
              <a:t>1</a:t>
            </a:r>
            <a:r>
              <a:rPr lang="ja-JP" altLang="en-US" dirty="0" smtClean="0"/>
              <a:t>人 </a:t>
            </a:r>
            <a:r>
              <a:rPr lang="ja-JP" altLang="en-US" sz="2400" dirty="0" smtClean="0"/>
              <a:t>（およそ</a:t>
            </a:r>
            <a:r>
              <a:rPr lang="en-US" altLang="ja-JP" sz="2400" dirty="0" smtClean="0"/>
              <a:t>2,700</a:t>
            </a:r>
            <a:r>
              <a:rPr lang="ja-JP" altLang="en-US" sz="2400" dirty="0" smtClean="0"/>
              <a:t>万人）</a:t>
            </a:r>
          </a:p>
          <a:p>
            <a:pPr eaLnBrk="1" hangingPunct="1">
              <a:buFontTx/>
              <a:buNone/>
            </a:pPr>
            <a:r>
              <a:rPr lang="en-US" altLang="ja-JP" dirty="0" smtClean="0"/>
              <a:t>D</a:t>
            </a:r>
            <a:r>
              <a:rPr lang="ja-JP" altLang="en-US" dirty="0" err="1" smtClean="0"/>
              <a:t>．</a:t>
            </a:r>
            <a:r>
              <a:rPr lang="en-US" altLang="ja-JP" dirty="0" smtClean="0"/>
              <a:t>50</a:t>
            </a:r>
            <a:r>
              <a:rPr lang="ja-JP" altLang="en-US" dirty="0" smtClean="0"/>
              <a:t>人に</a:t>
            </a:r>
            <a:r>
              <a:rPr lang="en-US" altLang="ja-JP" dirty="0" smtClean="0"/>
              <a:t>1</a:t>
            </a:r>
            <a:r>
              <a:rPr lang="ja-JP" altLang="en-US" dirty="0" smtClean="0"/>
              <a:t>人</a:t>
            </a:r>
            <a:r>
              <a:rPr lang="ja-JP" altLang="en-US" sz="2400" dirty="0" smtClean="0"/>
              <a:t>（およそ</a:t>
            </a:r>
            <a:r>
              <a:rPr lang="en-US" altLang="ja-JP" sz="2400" dirty="0" smtClean="0"/>
              <a:t>1,400</a:t>
            </a:r>
            <a:r>
              <a:rPr lang="ja-JP" altLang="en-US" sz="2400" dirty="0" smtClean="0"/>
              <a:t>万人）</a:t>
            </a:r>
          </a:p>
        </p:txBody>
      </p:sp>
      <p:pic>
        <p:nvPicPr>
          <p:cNvPr id="4100"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4101" name="Picture 9"/>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9222" name="Oval 6"/>
          <p:cNvSpPr>
            <a:spLocks noChangeArrowheads="1"/>
          </p:cNvSpPr>
          <p:nvPr/>
        </p:nvSpPr>
        <p:spPr bwMode="auto">
          <a:xfrm>
            <a:off x="395288" y="4077072"/>
            <a:ext cx="576262" cy="576263"/>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4103" name="AutoShape 7"/>
          <p:cNvSpPr>
            <a:spLocks noChangeArrowheads="1"/>
          </p:cNvSpPr>
          <p:nvPr/>
        </p:nvSpPr>
        <p:spPr bwMode="auto">
          <a:xfrm>
            <a:off x="395288" y="188913"/>
            <a:ext cx="1439862" cy="287337"/>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4104" name="Text Box 8"/>
          <p:cNvSpPr txBox="1">
            <a:spLocks noChangeArrowheads="1"/>
          </p:cNvSpPr>
          <p:nvPr/>
        </p:nvSpPr>
        <p:spPr bwMode="auto">
          <a:xfrm>
            <a:off x="468313" y="188913"/>
            <a:ext cx="1368425" cy="304800"/>
          </a:xfrm>
          <a:prstGeom prst="rect">
            <a:avLst/>
          </a:prstGeom>
          <a:noFill/>
          <a:ln w="9525">
            <a:noFill/>
            <a:miter lim="800000"/>
            <a:headEnd/>
            <a:tailEnd/>
          </a:ln>
          <a:effectLst/>
        </p:spPr>
        <p:txBody>
          <a:bodyPr>
            <a:spAutoFit/>
          </a:bodyPr>
          <a:lstStyle/>
          <a:p>
            <a:pPr>
              <a:spcBef>
                <a:spcPct val="50000"/>
              </a:spcBef>
            </a:pPr>
            <a:r>
              <a:rPr lang="ja-JP" altLang="en-US" sz="1400" dirty="0">
                <a:solidFill>
                  <a:schemeClr val="bg2"/>
                </a:solidFill>
              </a:rPr>
              <a:t>アクティビティ</a:t>
            </a:r>
            <a:r>
              <a:rPr lang="en-US" altLang="ja-JP" sz="1400" dirty="0">
                <a:solidFill>
                  <a:schemeClr val="bg2"/>
                </a:solidFill>
              </a:rPr>
              <a:t>1</a:t>
            </a:r>
          </a:p>
        </p:txBody>
      </p:sp>
      <p:pic>
        <p:nvPicPr>
          <p:cNvPr id="9" name="Picture 4" descr="JNNE"/>
          <p:cNvPicPr>
            <a:picLocks noChangeAspect="1" noChangeArrowheads="1"/>
          </p:cNvPicPr>
          <p:nvPr/>
        </p:nvPicPr>
        <p:blipFill>
          <a:blip r:embed="rId4" cstate="print"/>
          <a:srcRect/>
          <a:stretch>
            <a:fillRect/>
          </a:stretch>
        </p:blipFill>
        <p:spPr bwMode="auto">
          <a:xfrm>
            <a:off x="7452320" y="6154758"/>
            <a:ext cx="1038951" cy="370586"/>
          </a:xfrm>
          <a:prstGeom prst="rect">
            <a:avLst/>
          </a:prstGeom>
          <a:noFill/>
          <a:ln w="9525">
            <a:noFill/>
            <a:miter lim="800000"/>
            <a:headEnd/>
            <a:tailEnd/>
          </a:ln>
        </p:spPr>
      </p:pic>
      <p:pic>
        <p:nvPicPr>
          <p:cNvPr id="4112" name="Picture 16"/>
          <p:cNvPicPr>
            <a:picLocks noChangeAspect="1" noChangeArrowheads="1"/>
          </p:cNvPicPr>
          <p:nvPr/>
        </p:nvPicPr>
        <p:blipFill>
          <a:blip r:embed="rId5" cstate="print"/>
          <a:srcRect/>
          <a:stretch>
            <a:fillRect/>
          </a:stretch>
        </p:blipFill>
        <p:spPr bwMode="auto">
          <a:xfrm>
            <a:off x="7380312" y="4869160"/>
            <a:ext cx="678636" cy="1001266"/>
          </a:xfrm>
          <a:prstGeom prst="rect">
            <a:avLst/>
          </a:prstGeom>
          <a:noFill/>
          <a:ln w="9525">
            <a:noFill/>
            <a:miter lim="800000"/>
            <a:headEnd/>
            <a:tailEnd/>
          </a:ln>
        </p:spPr>
      </p:pic>
      <p:sp>
        <p:nvSpPr>
          <p:cNvPr id="13" name="テキスト ボックス 12"/>
          <p:cNvSpPr txBox="1"/>
          <p:nvPr/>
        </p:nvSpPr>
        <p:spPr>
          <a:xfrm>
            <a:off x="6228184" y="3861048"/>
            <a:ext cx="2520280" cy="830997"/>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kumimoji="1" lang="en-US" altLang="ja-JP" sz="2400" dirty="0" smtClean="0">
                <a:solidFill>
                  <a:srgbClr val="FF0000"/>
                </a:solidFill>
                <a:latin typeface="Meiryo UI" pitchFamily="50" charset="-128"/>
                <a:ea typeface="Meiryo UI" pitchFamily="50" charset="-128"/>
                <a:cs typeface="Meiryo UI" pitchFamily="50" charset="-128"/>
              </a:rPr>
              <a:t>11</a:t>
            </a:r>
            <a:r>
              <a:rPr kumimoji="1" lang="ja-JP" altLang="en-US" sz="2400" dirty="0" smtClean="0">
                <a:solidFill>
                  <a:srgbClr val="FF0000"/>
                </a:solidFill>
                <a:latin typeface="Meiryo UI" pitchFamily="50" charset="-128"/>
                <a:ea typeface="Meiryo UI" pitchFamily="50" charset="-128"/>
                <a:cs typeface="Meiryo UI" pitchFamily="50" charset="-128"/>
              </a:rPr>
              <a:t>人に</a:t>
            </a:r>
            <a:r>
              <a:rPr kumimoji="1" lang="en-US" altLang="ja-JP" sz="2400" dirty="0" smtClean="0">
                <a:solidFill>
                  <a:srgbClr val="FF0000"/>
                </a:solidFill>
                <a:latin typeface="Meiryo UI" pitchFamily="50" charset="-128"/>
                <a:ea typeface="Meiryo UI" pitchFamily="50" charset="-128"/>
                <a:cs typeface="Meiryo UI" pitchFamily="50" charset="-128"/>
              </a:rPr>
              <a:t>1</a:t>
            </a:r>
            <a:r>
              <a:rPr kumimoji="1" lang="ja-JP" altLang="en-US" sz="2400" dirty="0" smtClean="0">
                <a:solidFill>
                  <a:srgbClr val="FF0000"/>
                </a:solidFill>
                <a:latin typeface="Meiryo UI" pitchFamily="50" charset="-128"/>
                <a:ea typeface="Meiryo UI" pitchFamily="50" charset="-128"/>
                <a:cs typeface="Meiryo UI" pitchFamily="50" charset="-128"/>
              </a:rPr>
              <a:t>人！</a:t>
            </a:r>
            <a:endParaRPr kumimoji="1" lang="en-US" altLang="ja-JP" sz="2400" dirty="0" smtClean="0">
              <a:solidFill>
                <a:srgbClr val="FF0000"/>
              </a:solidFill>
              <a:latin typeface="Meiryo UI" pitchFamily="50" charset="-128"/>
              <a:ea typeface="Meiryo UI" pitchFamily="50" charset="-128"/>
              <a:cs typeface="Meiryo UI" pitchFamily="50" charset="-128"/>
            </a:endParaRPr>
          </a:p>
          <a:p>
            <a:r>
              <a:rPr lang="ja-JP" altLang="en-US" sz="2400" dirty="0" smtClean="0">
                <a:solidFill>
                  <a:srgbClr val="FF0000"/>
                </a:solidFill>
                <a:latin typeface="Meiryo UI" pitchFamily="50" charset="-128"/>
                <a:ea typeface="Meiryo UI" pitchFamily="50" charset="-128"/>
                <a:cs typeface="Meiryo UI" pitchFamily="50" charset="-128"/>
              </a:rPr>
              <a:t>たくさんいるんだなぁ</a:t>
            </a:r>
            <a:endParaRPr kumimoji="1" lang="ja-JP" altLang="en-US" sz="2400" dirty="0">
              <a:solidFill>
                <a:srgbClr val="FF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500" fill="hold"/>
                                        <p:tgtEl>
                                          <p:spTgt spid="9222"/>
                                        </p:tgtEl>
                                        <p:attrNameLst>
                                          <p:attrName>ppt_x</p:attrName>
                                        </p:attrNameLst>
                                      </p:cBhvr>
                                      <p:tavLst>
                                        <p:tav tm="0">
                                          <p:val>
                                            <p:strVal val="#ppt_x"/>
                                          </p:val>
                                        </p:tav>
                                        <p:tav tm="100000">
                                          <p:val>
                                            <p:strVal val="#ppt_x"/>
                                          </p:val>
                                        </p:tav>
                                      </p:tavLst>
                                    </p:anim>
                                    <p:anim calcmode="lin" valueType="num">
                                      <p:cBhvr additive="base">
                                        <p:cTn id="8" dur="500" fill="hold"/>
                                        <p:tgtEl>
                                          <p:spTgt spid="92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autoUpdateAnimBg="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1600200"/>
            <a:ext cx="8229600" cy="4709120"/>
          </a:xfrm>
        </p:spPr>
        <p:txBody>
          <a:bodyPr/>
          <a:lstStyle/>
          <a:p>
            <a:pPr eaLnBrk="1" hangingPunct="1">
              <a:buFontTx/>
              <a:buNone/>
            </a:pPr>
            <a:r>
              <a:rPr lang="en-US" altLang="ja-JP" sz="4000" b="1" dirty="0" smtClean="0"/>
              <a:t>Q2</a:t>
            </a:r>
            <a:r>
              <a:rPr lang="en-US" altLang="ja-JP" sz="2800" b="1" dirty="0" smtClean="0"/>
              <a:t>	</a:t>
            </a:r>
            <a:r>
              <a:rPr lang="ja-JP" altLang="en-US" dirty="0" smtClean="0"/>
              <a:t>小学校に通えない理由には</a:t>
            </a:r>
            <a:endParaRPr lang="en-US" altLang="ja-JP" dirty="0" smtClean="0"/>
          </a:p>
          <a:p>
            <a:pPr eaLnBrk="1" hangingPunct="1">
              <a:buFontTx/>
              <a:buNone/>
            </a:pPr>
            <a:r>
              <a:rPr lang="en-US" altLang="ja-JP" dirty="0" smtClean="0"/>
              <a:t>		</a:t>
            </a:r>
            <a:r>
              <a:rPr lang="ja-JP" altLang="en-US" dirty="0" smtClean="0"/>
              <a:t>どんなことがあるでしょう？ </a:t>
            </a:r>
          </a:p>
          <a:p>
            <a:pPr eaLnBrk="1" hangingPunct="1">
              <a:buFontTx/>
              <a:buNone/>
            </a:pPr>
            <a:endParaRPr lang="ja-JP" altLang="en-US" sz="2800" dirty="0" smtClean="0"/>
          </a:p>
          <a:p>
            <a:pPr eaLnBrk="1" hangingPunct="1">
              <a:buFontTx/>
              <a:buNone/>
            </a:pPr>
            <a:r>
              <a:rPr lang="en-US" altLang="ja-JP" sz="2800" dirty="0" smtClean="0"/>
              <a:t>A</a:t>
            </a:r>
            <a:r>
              <a:rPr lang="ja-JP" altLang="en-US" sz="2800" dirty="0" err="1" smtClean="0"/>
              <a:t>．</a:t>
            </a:r>
            <a:r>
              <a:rPr lang="ja-JP" altLang="en-US" sz="2800" dirty="0" smtClean="0"/>
              <a:t>学校や先生の数が足りないから。 </a:t>
            </a:r>
          </a:p>
          <a:p>
            <a:pPr eaLnBrk="1" hangingPunct="1">
              <a:buFontTx/>
              <a:buNone/>
            </a:pPr>
            <a:r>
              <a:rPr lang="en-US" altLang="ja-JP" sz="2800" dirty="0" smtClean="0"/>
              <a:t>B</a:t>
            </a:r>
            <a:r>
              <a:rPr lang="ja-JP" altLang="en-US" sz="2800" dirty="0" err="1" smtClean="0"/>
              <a:t>．</a:t>
            </a:r>
            <a:r>
              <a:rPr lang="ja-JP" altLang="en-US" sz="2800" dirty="0" smtClean="0"/>
              <a:t>家にお金がないので働かなくてはいけないから。 </a:t>
            </a:r>
          </a:p>
          <a:p>
            <a:pPr marL="457200" indent="-457200" eaLnBrk="1" hangingPunct="1">
              <a:buFontTx/>
              <a:buNone/>
            </a:pPr>
            <a:r>
              <a:rPr lang="en-US" altLang="ja-JP" sz="2800" dirty="0" smtClean="0"/>
              <a:t>C</a:t>
            </a:r>
            <a:r>
              <a:rPr lang="ja-JP" altLang="en-US" sz="2800" dirty="0" err="1" smtClean="0"/>
              <a:t>．</a:t>
            </a:r>
            <a:r>
              <a:rPr lang="ja-JP" altLang="en-US" sz="2800" dirty="0" smtClean="0"/>
              <a:t>親や地域の人々から学校に行かなくても良いと言われたから。 </a:t>
            </a:r>
          </a:p>
          <a:p>
            <a:pPr marL="457200" indent="-457200" eaLnBrk="1" hangingPunct="1">
              <a:buFontTx/>
              <a:buNone/>
            </a:pPr>
            <a:r>
              <a:rPr lang="en-US" altLang="ja-JP" sz="2800" dirty="0" smtClean="0"/>
              <a:t>D</a:t>
            </a:r>
            <a:r>
              <a:rPr lang="ja-JP" altLang="en-US" sz="2800" dirty="0" err="1" smtClean="0"/>
              <a:t>．</a:t>
            </a:r>
            <a:r>
              <a:rPr lang="ja-JP" altLang="en-US" sz="2800" dirty="0" smtClean="0"/>
              <a:t>戦争や紛争で、学校がこわされたり、軍に利用されてしまったりするから。 </a:t>
            </a:r>
          </a:p>
        </p:txBody>
      </p:sp>
      <p:pic>
        <p:nvPicPr>
          <p:cNvPr id="512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512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1271" name="Oval 7"/>
          <p:cNvSpPr>
            <a:spLocks noChangeArrowheads="1"/>
          </p:cNvSpPr>
          <p:nvPr/>
        </p:nvSpPr>
        <p:spPr bwMode="auto">
          <a:xfrm>
            <a:off x="395338" y="3356794"/>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11272" name="Oval 8"/>
          <p:cNvSpPr>
            <a:spLocks noChangeArrowheads="1"/>
          </p:cNvSpPr>
          <p:nvPr/>
        </p:nvSpPr>
        <p:spPr bwMode="auto">
          <a:xfrm>
            <a:off x="395338" y="3860850"/>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11273" name="Oval 9"/>
          <p:cNvSpPr>
            <a:spLocks noChangeArrowheads="1"/>
          </p:cNvSpPr>
          <p:nvPr/>
        </p:nvSpPr>
        <p:spPr bwMode="auto">
          <a:xfrm>
            <a:off x="395338" y="4364905"/>
            <a:ext cx="576262" cy="576263"/>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11274" name="Oval 10"/>
          <p:cNvSpPr>
            <a:spLocks noChangeArrowheads="1"/>
          </p:cNvSpPr>
          <p:nvPr/>
        </p:nvSpPr>
        <p:spPr bwMode="auto">
          <a:xfrm>
            <a:off x="395338" y="5301010"/>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grpSp>
        <p:nvGrpSpPr>
          <p:cNvPr id="5130" name="Group 12"/>
          <p:cNvGrpSpPr>
            <a:grpSpLocks/>
          </p:cNvGrpSpPr>
          <p:nvPr/>
        </p:nvGrpSpPr>
        <p:grpSpPr bwMode="auto">
          <a:xfrm>
            <a:off x="395288" y="188913"/>
            <a:ext cx="1441450" cy="304800"/>
            <a:chOff x="249" y="119"/>
            <a:chExt cx="908" cy="192"/>
          </a:xfrm>
        </p:grpSpPr>
        <p:sp>
          <p:nvSpPr>
            <p:cNvPr id="5131" name="AutoShape 13"/>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5132" name="Text Box 14"/>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1</a:t>
              </a:r>
            </a:p>
          </p:txBody>
        </p:sp>
      </p:grpSp>
      <p:pic>
        <p:nvPicPr>
          <p:cNvPr id="13" name="Picture 16"/>
          <p:cNvPicPr>
            <a:picLocks noChangeAspect="1" noChangeArrowheads="1"/>
          </p:cNvPicPr>
          <p:nvPr/>
        </p:nvPicPr>
        <p:blipFill>
          <a:blip r:embed="rId4" cstate="print"/>
          <a:srcRect/>
          <a:stretch>
            <a:fillRect/>
          </a:stretch>
        </p:blipFill>
        <p:spPr bwMode="auto">
          <a:xfrm>
            <a:off x="7380312" y="2427734"/>
            <a:ext cx="678636" cy="1001266"/>
          </a:xfrm>
          <a:prstGeom prst="rect">
            <a:avLst/>
          </a:prstGeom>
          <a:noFill/>
          <a:ln w="9525">
            <a:noFill/>
            <a:miter lim="800000"/>
            <a:headEnd/>
            <a:tailEnd/>
          </a:ln>
        </p:spPr>
      </p:pic>
      <p:sp>
        <p:nvSpPr>
          <p:cNvPr id="14" name="テキスト ボックス 13"/>
          <p:cNvSpPr txBox="1"/>
          <p:nvPr/>
        </p:nvSpPr>
        <p:spPr>
          <a:xfrm>
            <a:off x="6876256" y="1887215"/>
            <a:ext cx="1728192" cy="461665"/>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kumimoji="1" lang="ja-JP" altLang="en-US" sz="2400" dirty="0" smtClean="0">
                <a:solidFill>
                  <a:srgbClr val="FF0000"/>
                </a:solidFill>
                <a:latin typeface="Meiryo UI" pitchFamily="50" charset="-128"/>
                <a:ea typeface="Meiryo UI" pitchFamily="50" charset="-128"/>
                <a:cs typeface="Meiryo UI" pitchFamily="50" charset="-128"/>
              </a:rPr>
              <a:t>全部正解！</a:t>
            </a:r>
            <a:endParaRPr kumimoji="1" lang="ja-JP" altLang="en-US" sz="2400" dirty="0">
              <a:solidFill>
                <a:srgbClr val="FF0000"/>
              </a:solidFill>
              <a:latin typeface="Meiryo UI" pitchFamily="50" charset="-128"/>
              <a:ea typeface="Meiryo UI" pitchFamily="50" charset="-128"/>
              <a:cs typeface="Meiryo UI" pitchFamily="50" charset="-128"/>
            </a:endParaRPr>
          </a:p>
        </p:txBody>
      </p:sp>
      <p:sp>
        <p:nvSpPr>
          <p:cNvPr id="16" name="Rectangle 2"/>
          <p:cNvSpPr>
            <a:spLocks noGrp="1" noChangeArrowheads="1"/>
          </p:cNvSpPr>
          <p:nvPr>
            <p:ph type="title"/>
          </p:nvPr>
        </p:nvSpPr>
        <p:spPr>
          <a:xfrm>
            <a:off x="457200" y="274638"/>
            <a:ext cx="8229600" cy="1143000"/>
          </a:xfrm>
        </p:spPr>
        <p:txBody>
          <a:bodyPr/>
          <a:lstStyle/>
          <a:p>
            <a:pPr eaLnBrk="1" hangingPunct="1"/>
            <a:r>
              <a:rPr lang="ja-JP" altLang="en-US" sz="3200" dirty="0" smtClean="0">
                <a:latin typeface="HGP創英角ｺﾞｼｯｸUB" pitchFamily="50" charset="-128"/>
                <a:ea typeface="HGP創英角ｺﾞｼｯｸUB" pitchFamily="50" charset="-128"/>
              </a:rPr>
              <a:t>やってみよう！「世界一大きな授業」クイズ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additive="base">
                                        <p:cTn id="7" dur="500" fill="hold"/>
                                        <p:tgtEl>
                                          <p:spTgt spid="11271"/>
                                        </p:tgtEl>
                                        <p:attrNameLst>
                                          <p:attrName>ppt_x</p:attrName>
                                        </p:attrNameLst>
                                      </p:cBhvr>
                                      <p:tavLst>
                                        <p:tav tm="0">
                                          <p:val>
                                            <p:strVal val="#ppt_x"/>
                                          </p:val>
                                        </p:tav>
                                        <p:tav tm="100000">
                                          <p:val>
                                            <p:strVal val="#ppt_x"/>
                                          </p:val>
                                        </p:tav>
                                      </p:tavLst>
                                    </p:anim>
                                    <p:anim calcmode="lin" valueType="num">
                                      <p:cBhvr additive="base">
                                        <p:cTn id="8" dur="500" fill="hold"/>
                                        <p:tgtEl>
                                          <p:spTgt spid="1127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272"/>
                                        </p:tgtEl>
                                        <p:attrNameLst>
                                          <p:attrName>style.visibility</p:attrName>
                                        </p:attrNameLst>
                                      </p:cBhvr>
                                      <p:to>
                                        <p:strVal val="visible"/>
                                      </p:to>
                                    </p:set>
                                    <p:anim calcmode="lin" valueType="num">
                                      <p:cBhvr additive="base">
                                        <p:cTn id="12" dur="500" fill="hold"/>
                                        <p:tgtEl>
                                          <p:spTgt spid="11272"/>
                                        </p:tgtEl>
                                        <p:attrNameLst>
                                          <p:attrName>ppt_x</p:attrName>
                                        </p:attrNameLst>
                                      </p:cBhvr>
                                      <p:tavLst>
                                        <p:tav tm="0">
                                          <p:val>
                                            <p:strVal val="0-#ppt_w/2"/>
                                          </p:val>
                                        </p:tav>
                                        <p:tav tm="100000">
                                          <p:val>
                                            <p:strVal val="#ppt_x"/>
                                          </p:val>
                                        </p:tav>
                                      </p:tavLst>
                                    </p:anim>
                                    <p:anim calcmode="lin" valueType="num">
                                      <p:cBhvr additive="base">
                                        <p:cTn id="13" dur="500" fill="hold"/>
                                        <p:tgtEl>
                                          <p:spTgt spid="1127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1273"/>
                                        </p:tgtEl>
                                        <p:attrNameLst>
                                          <p:attrName>style.visibility</p:attrName>
                                        </p:attrNameLst>
                                      </p:cBhvr>
                                      <p:to>
                                        <p:strVal val="visible"/>
                                      </p:to>
                                    </p:set>
                                    <p:anim calcmode="lin" valueType="num">
                                      <p:cBhvr additive="base">
                                        <p:cTn id="17" dur="500" fill="hold"/>
                                        <p:tgtEl>
                                          <p:spTgt spid="11273"/>
                                        </p:tgtEl>
                                        <p:attrNameLst>
                                          <p:attrName>ppt_x</p:attrName>
                                        </p:attrNameLst>
                                      </p:cBhvr>
                                      <p:tavLst>
                                        <p:tav tm="0">
                                          <p:val>
                                            <p:strVal val="1+#ppt_w/2"/>
                                          </p:val>
                                        </p:tav>
                                        <p:tav tm="100000">
                                          <p:val>
                                            <p:strVal val="#ppt_x"/>
                                          </p:val>
                                        </p:tav>
                                      </p:tavLst>
                                    </p:anim>
                                    <p:anim calcmode="lin" valueType="num">
                                      <p:cBhvr additive="base">
                                        <p:cTn id="18" dur="500" fill="hold"/>
                                        <p:tgtEl>
                                          <p:spTgt spid="1127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1274"/>
                                        </p:tgtEl>
                                        <p:attrNameLst>
                                          <p:attrName>style.visibility</p:attrName>
                                        </p:attrNameLst>
                                      </p:cBhvr>
                                      <p:to>
                                        <p:strVal val="visible"/>
                                      </p:to>
                                    </p:set>
                                    <p:anim calcmode="lin" valueType="num">
                                      <p:cBhvr additive="base">
                                        <p:cTn id="22" dur="500" fill="hold"/>
                                        <p:tgtEl>
                                          <p:spTgt spid="11274"/>
                                        </p:tgtEl>
                                        <p:attrNameLst>
                                          <p:attrName>ppt_x</p:attrName>
                                        </p:attrNameLst>
                                      </p:cBhvr>
                                      <p:tavLst>
                                        <p:tav tm="0">
                                          <p:val>
                                            <p:strVal val="#ppt_x"/>
                                          </p:val>
                                        </p:tav>
                                        <p:tav tm="100000">
                                          <p:val>
                                            <p:strVal val="#ppt_x"/>
                                          </p:val>
                                        </p:tav>
                                      </p:tavLst>
                                    </p:anim>
                                    <p:anim calcmode="lin" valueType="num">
                                      <p:cBhvr additive="base">
                                        <p:cTn id="23" dur="500" fill="hold"/>
                                        <p:tgtEl>
                                          <p:spTgt spid="1127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72" grpId="0" animBg="1"/>
      <p:bldP spid="11273" grpId="0" animBg="1"/>
      <p:bldP spid="11274"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1600200"/>
            <a:ext cx="8229600" cy="4709120"/>
          </a:xfrm>
        </p:spPr>
        <p:txBody>
          <a:bodyPr/>
          <a:lstStyle/>
          <a:p>
            <a:pPr eaLnBrk="1" hangingPunct="1">
              <a:buFontTx/>
              <a:buNone/>
            </a:pPr>
            <a:r>
              <a:rPr lang="en-US" altLang="ja-JP" sz="4000" b="1" dirty="0" smtClean="0"/>
              <a:t>Q3</a:t>
            </a:r>
            <a:r>
              <a:rPr lang="en-US" altLang="ja-JP" b="1" dirty="0" smtClean="0"/>
              <a:t>	</a:t>
            </a:r>
            <a:r>
              <a:rPr lang="ja-JP" altLang="en-US" dirty="0" smtClean="0"/>
              <a:t>世界では、小学校に入学しても、途中で</a:t>
            </a:r>
            <a:endParaRPr lang="en-US" altLang="ja-JP" dirty="0" smtClean="0"/>
          </a:p>
          <a:p>
            <a:pPr eaLnBrk="1" hangingPunct="1">
              <a:buFontTx/>
              <a:buNone/>
            </a:pPr>
            <a:r>
              <a:rPr lang="en-US" altLang="ja-JP" dirty="0" smtClean="0"/>
              <a:t>		</a:t>
            </a:r>
            <a:r>
              <a:rPr lang="ja-JP" altLang="en-US" dirty="0" smtClean="0"/>
              <a:t>通うのをやめてしまう子どもたちが</a:t>
            </a:r>
            <a:endParaRPr lang="en-US" altLang="ja-JP" dirty="0" smtClean="0"/>
          </a:p>
          <a:p>
            <a:pPr eaLnBrk="1" hangingPunct="1">
              <a:buFontTx/>
              <a:buNone/>
            </a:pPr>
            <a:r>
              <a:rPr lang="en-US" altLang="ja-JP" dirty="0" smtClean="0"/>
              <a:t>		</a:t>
            </a:r>
            <a:r>
              <a:rPr lang="ja-JP" altLang="en-US" dirty="0" smtClean="0"/>
              <a:t>多くいます。その割合はどのくらい？</a:t>
            </a:r>
          </a:p>
          <a:p>
            <a:pPr eaLnBrk="1" hangingPunct="1">
              <a:buFontTx/>
              <a:buNone/>
            </a:pPr>
            <a:r>
              <a:rPr lang="ja-JP" altLang="en-US" dirty="0" smtClean="0"/>
              <a:t> </a:t>
            </a:r>
          </a:p>
          <a:p>
            <a:pPr eaLnBrk="1" hangingPunct="1">
              <a:buFontTx/>
              <a:buNone/>
            </a:pPr>
            <a:r>
              <a:rPr lang="en-US" altLang="ja-JP" dirty="0" smtClean="0"/>
              <a:t>A</a:t>
            </a:r>
            <a:r>
              <a:rPr lang="ja-JP" altLang="en-US" dirty="0" err="1" smtClean="0"/>
              <a:t>．</a:t>
            </a:r>
            <a:r>
              <a:rPr lang="ja-JP" altLang="en-US" dirty="0" smtClean="0"/>
              <a:t>  </a:t>
            </a:r>
            <a:r>
              <a:rPr lang="en-US" altLang="ja-JP" dirty="0" smtClean="0"/>
              <a:t>3</a:t>
            </a:r>
            <a:r>
              <a:rPr lang="ja-JP" altLang="en-US" dirty="0" smtClean="0"/>
              <a:t>人に</a:t>
            </a:r>
            <a:r>
              <a:rPr lang="en-US" altLang="ja-JP" dirty="0" smtClean="0"/>
              <a:t>1</a:t>
            </a:r>
            <a:r>
              <a:rPr lang="ja-JP" altLang="en-US" dirty="0" smtClean="0"/>
              <a:t>人 </a:t>
            </a:r>
          </a:p>
          <a:p>
            <a:pPr eaLnBrk="1" hangingPunct="1">
              <a:buFontTx/>
              <a:buNone/>
            </a:pPr>
            <a:r>
              <a:rPr lang="en-US" altLang="ja-JP" dirty="0" smtClean="0"/>
              <a:t>B</a:t>
            </a:r>
            <a:r>
              <a:rPr lang="ja-JP" altLang="en-US" dirty="0" err="1" smtClean="0"/>
              <a:t>．</a:t>
            </a:r>
            <a:r>
              <a:rPr lang="ja-JP" altLang="en-US" dirty="0" smtClean="0"/>
              <a:t>  </a:t>
            </a:r>
            <a:r>
              <a:rPr lang="en-US" altLang="ja-JP" dirty="0" smtClean="0"/>
              <a:t>4</a:t>
            </a:r>
            <a:r>
              <a:rPr lang="ja-JP" altLang="en-US" dirty="0" smtClean="0"/>
              <a:t>人に</a:t>
            </a:r>
            <a:r>
              <a:rPr lang="en-US" altLang="ja-JP" dirty="0" smtClean="0"/>
              <a:t>1</a:t>
            </a:r>
            <a:r>
              <a:rPr lang="ja-JP" altLang="en-US" dirty="0" smtClean="0"/>
              <a:t>人 </a:t>
            </a:r>
          </a:p>
          <a:p>
            <a:pPr eaLnBrk="1" hangingPunct="1">
              <a:buFontTx/>
              <a:buNone/>
            </a:pPr>
            <a:r>
              <a:rPr lang="en-US" altLang="ja-JP" dirty="0" smtClean="0"/>
              <a:t>C</a:t>
            </a:r>
            <a:r>
              <a:rPr lang="ja-JP" altLang="en-US" dirty="0" err="1" smtClean="0"/>
              <a:t>．</a:t>
            </a:r>
            <a:r>
              <a:rPr lang="en-US" altLang="ja-JP" dirty="0" smtClean="0"/>
              <a:t>10</a:t>
            </a:r>
            <a:r>
              <a:rPr lang="ja-JP" altLang="en-US" dirty="0" smtClean="0"/>
              <a:t>人に</a:t>
            </a:r>
            <a:r>
              <a:rPr lang="en-US" altLang="ja-JP" dirty="0" smtClean="0"/>
              <a:t>1</a:t>
            </a:r>
            <a:r>
              <a:rPr lang="ja-JP" altLang="en-US" dirty="0" smtClean="0"/>
              <a:t>人 </a:t>
            </a:r>
          </a:p>
          <a:p>
            <a:pPr eaLnBrk="1" hangingPunct="1">
              <a:buFontTx/>
              <a:buNone/>
            </a:pPr>
            <a:r>
              <a:rPr lang="en-US" altLang="ja-JP" dirty="0" smtClean="0"/>
              <a:t>D</a:t>
            </a:r>
            <a:r>
              <a:rPr lang="ja-JP" altLang="en-US" dirty="0" err="1" smtClean="0"/>
              <a:t>．</a:t>
            </a:r>
            <a:r>
              <a:rPr lang="en-US" altLang="ja-JP" dirty="0" smtClean="0"/>
              <a:t>20</a:t>
            </a:r>
            <a:r>
              <a:rPr lang="ja-JP" altLang="en-US" dirty="0" smtClean="0"/>
              <a:t>人に</a:t>
            </a:r>
            <a:r>
              <a:rPr lang="en-US" altLang="ja-JP" dirty="0" smtClean="0"/>
              <a:t>1</a:t>
            </a:r>
            <a:r>
              <a:rPr lang="ja-JP" altLang="en-US" dirty="0" smtClean="0"/>
              <a:t>人 </a:t>
            </a:r>
          </a:p>
        </p:txBody>
      </p:sp>
      <p:pic>
        <p:nvPicPr>
          <p:cNvPr id="6148"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614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2294" name="Oval 6"/>
          <p:cNvSpPr>
            <a:spLocks noChangeArrowheads="1"/>
          </p:cNvSpPr>
          <p:nvPr/>
        </p:nvSpPr>
        <p:spPr bwMode="auto">
          <a:xfrm>
            <a:off x="395536" y="4652938"/>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grpSp>
        <p:nvGrpSpPr>
          <p:cNvPr id="6151" name="Group 7"/>
          <p:cNvGrpSpPr>
            <a:grpSpLocks/>
          </p:cNvGrpSpPr>
          <p:nvPr/>
        </p:nvGrpSpPr>
        <p:grpSpPr bwMode="auto">
          <a:xfrm>
            <a:off x="395288" y="188913"/>
            <a:ext cx="1441450" cy="304800"/>
            <a:chOff x="249" y="119"/>
            <a:chExt cx="908" cy="192"/>
          </a:xfrm>
        </p:grpSpPr>
        <p:sp>
          <p:nvSpPr>
            <p:cNvPr id="6152"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6153" name="Text Box 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1</a:t>
              </a:r>
            </a:p>
          </p:txBody>
        </p:sp>
      </p:grpSp>
      <p:pic>
        <p:nvPicPr>
          <p:cNvPr id="10" name="Picture 16"/>
          <p:cNvPicPr>
            <a:picLocks noChangeAspect="1" noChangeArrowheads="1"/>
          </p:cNvPicPr>
          <p:nvPr/>
        </p:nvPicPr>
        <p:blipFill>
          <a:blip r:embed="rId4" cstate="print"/>
          <a:srcRect/>
          <a:stretch>
            <a:fillRect/>
          </a:stretch>
        </p:blipFill>
        <p:spPr bwMode="auto">
          <a:xfrm>
            <a:off x="4572000" y="4653136"/>
            <a:ext cx="678636" cy="1001266"/>
          </a:xfrm>
          <a:prstGeom prst="rect">
            <a:avLst/>
          </a:prstGeom>
          <a:noFill/>
          <a:ln w="9525">
            <a:noFill/>
            <a:miter lim="800000"/>
            <a:headEnd/>
            <a:tailEnd/>
          </a:ln>
        </p:spPr>
      </p:pic>
      <p:sp>
        <p:nvSpPr>
          <p:cNvPr id="11" name="テキスト ボックス 10"/>
          <p:cNvSpPr txBox="1"/>
          <p:nvPr/>
        </p:nvSpPr>
        <p:spPr>
          <a:xfrm>
            <a:off x="5364088" y="4365104"/>
            <a:ext cx="3096344" cy="830997"/>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en-US" altLang="ja-JP" sz="2400" dirty="0" smtClean="0">
                <a:solidFill>
                  <a:srgbClr val="FF0000"/>
                </a:solidFill>
                <a:latin typeface="Meiryo UI" pitchFamily="50" charset="-128"/>
                <a:ea typeface="Meiryo UI" pitchFamily="50" charset="-128"/>
                <a:cs typeface="Meiryo UI" pitchFamily="50" charset="-128"/>
              </a:rPr>
              <a:t>4</a:t>
            </a:r>
            <a:r>
              <a:rPr kumimoji="1" lang="ja-JP" altLang="en-US" sz="2400" dirty="0" smtClean="0">
                <a:solidFill>
                  <a:srgbClr val="FF0000"/>
                </a:solidFill>
                <a:latin typeface="Meiryo UI" pitchFamily="50" charset="-128"/>
                <a:ea typeface="Meiryo UI" pitchFamily="50" charset="-128"/>
                <a:cs typeface="Meiryo UI" pitchFamily="50" charset="-128"/>
              </a:rPr>
              <a:t>人に</a:t>
            </a:r>
            <a:r>
              <a:rPr kumimoji="1" lang="en-US" altLang="ja-JP" sz="2400" dirty="0" smtClean="0">
                <a:solidFill>
                  <a:srgbClr val="FF0000"/>
                </a:solidFill>
                <a:latin typeface="Meiryo UI" pitchFamily="50" charset="-128"/>
                <a:ea typeface="Meiryo UI" pitchFamily="50" charset="-128"/>
                <a:cs typeface="Meiryo UI" pitchFamily="50" charset="-128"/>
              </a:rPr>
              <a:t>1</a:t>
            </a:r>
            <a:r>
              <a:rPr lang="ja-JP" altLang="en-US" sz="2400" dirty="0" smtClean="0">
                <a:solidFill>
                  <a:srgbClr val="FF0000"/>
                </a:solidFill>
                <a:latin typeface="Meiryo UI" pitchFamily="50" charset="-128"/>
                <a:ea typeface="Meiryo UI" pitchFamily="50" charset="-128"/>
                <a:cs typeface="Meiryo UI" pitchFamily="50" charset="-128"/>
              </a:rPr>
              <a:t>人は途中で</a:t>
            </a:r>
            <a:endParaRPr lang="en-US" altLang="ja-JP" sz="2400" dirty="0" smtClean="0">
              <a:solidFill>
                <a:srgbClr val="FF0000"/>
              </a:solidFill>
              <a:latin typeface="Meiryo UI" pitchFamily="50" charset="-128"/>
              <a:ea typeface="Meiryo UI" pitchFamily="50" charset="-128"/>
              <a:cs typeface="Meiryo UI" pitchFamily="50" charset="-128"/>
            </a:endParaRPr>
          </a:p>
          <a:p>
            <a:r>
              <a:rPr lang="ja-JP" altLang="en-US" sz="2400" dirty="0" smtClean="0">
                <a:solidFill>
                  <a:srgbClr val="FF0000"/>
                </a:solidFill>
                <a:latin typeface="Meiryo UI" pitchFamily="50" charset="-128"/>
                <a:ea typeface="Meiryo UI" pitchFamily="50" charset="-128"/>
                <a:cs typeface="Meiryo UI" pitchFamily="50" charset="-128"/>
              </a:rPr>
              <a:t>退学しちゃうんだ</a:t>
            </a:r>
            <a:r>
              <a:rPr lang="en-US" altLang="ja-JP" sz="2400" dirty="0" smtClean="0">
                <a:solidFill>
                  <a:srgbClr val="FF0000"/>
                </a:solidFill>
                <a:latin typeface="Meiryo UI" pitchFamily="50" charset="-128"/>
                <a:ea typeface="Meiryo UI" pitchFamily="50" charset="-128"/>
                <a:cs typeface="Meiryo UI" pitchFamily="50" charset="-128"/>
              </a:rPr>
              <a:t>…</a:t>
            </a:r>
            <a:endParaRPr kumimoji="1" lang="ja-JP" altLang="en-US" sz="2400" dirty="0">
              <a:solidFill>
                <a:srgbClr val="FF0000"/>
              </a:solidFill>
              <a:latin typeface="Meiryo UI" pitchFamily="50" charset="-128"/>
              <a:ea typeface="Meiryo UI" pitchFamily="50" charset="-128"/>
              <a:cs typeface="Meiryo UI" pitchFamily="50" charset="-128"/>
            </a:endParaRPr>
          </a:p>
        </p:txBody>
      </p:sp>
      <p:sp>
        <p:nvSpPr>
          <p:cNvPr id="13" name="Rectangle 2"/>
          <p:cNvSpPr>
            <a:spLocks noGrp="1" noChangeArrowheads="1"/>
          </p:cNvSpPr>
          <p:nvPr>
            <p:ph type="title"/>
          </p:nvPr>
        </p:nvSpPr>
        <p:spPr>
          <a:xfrm>
            <a:off x="457200" y="274638"/>
            <a:ext cx="8229600" cy="1143000"/>
          </a:xfrm>
        </p:spPr>
        <p:txBody>
          <a:bodyPr/>
          <a:lstStyle/>
          <a:p>
            <a:pPr eaLnBrk="1" hangingPunct="1"/>
            <a:r>
              <a:rPr lang="ja-JP" altLang="en-US" sz="3200" dirty="0" smtClean="0">
                <a:latin typeface="HGP創英角ｺﾞｼｯｸUB" pitchFamily="50" charset="-128"/>
                <a:ea typeface="HGP創英角ｺﾞｼｯｸUB" pitchFamily="50" charset="-128"/>
              </a:rPr>
              <a:t>やってみよう！「世界一大きな授業」クイズ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ppt_x"/>
                                          </p:val>
                                        </p:tav>
                                        <p:tav tm="100000">
                                          <p:val>
                                            <p:strVal val="#ppt_x"/>
                                          </p:val>
                                        </p:tav>
                                      </p:tavLst>
                                    </p:anim>
                                    <p:anim calcmode="lin" valueType="num">
                                      <p:cBhvr additive="base">
                                        <p:cTn id="8" dur="500" fill="hold"/>
                                        <p:tgtEl>
                                          <p:spTgt spid="1229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p:txBody>
          <a:bodyPr/>
          <a:lstStyle/>
          <a:p>
            <a:pPr marL="977900" indent="-977900" eaLnBrk="1" hangingPunct="1">
              <a:buFontTx/>
              <a:buNone/>
            </a:pPr>
            <a:r>
              <a:rPr lang="en-US" altLang="ja-JP" sz="4000" b="1" dirty="0" smtClean="0"/>
              <a:t>Q4</a:t>
            </a:r>
            <a:r>
              <a:rPr lang="ja-JP" altLang="en-US" sz="4000" b="1" dirty="0" smtClean="0"/>
              <a:t>　</a:t>
            </a:r>
            <a:r>
              <a:rPr lang="ja-JP" altLang="en-US" dirty="0"/>
              <a:t>すべての子どもが小学校に通い、よい教育を受けるために、世界では、</a:t>
            </a:r>
            <a:r>
              <a:rPr lang="en-US" altLang="ja-JP" dirty="0"/>
              <a:t>2030</a:t>
            </a:r>
            <a:r>
              <a:rPr lang="ja-JP" altLang="en-US" dirty="0"/>
              <a:t>年までにあと何人の「先生」が必要とされているでしょう？</a:t>
            </a:r>
            <a:endParaRPr lang="ja-JP" altLang="en-US" sz="1400" dirty="0" smtClean="0"/>
          </a:p>
          <a:p>
            <a:pPr eaLnBrk="1" hangingPunct="1">
              <a:buFontTx/>
              <a:buNone/>
            </a:pPr>
            <a:r>
              <a:rPr lang="en-US" altLang="ja-JP" dirty="0" smtClean="0"/>
              <a:t>A</a:t>
            </a:r>
            <a:r>
              <a:rPr lang="ja-JP" altLang="en-US" dirty="0" err="1" smtClean="0"/>
              <a:t>．</a:t>
            </a:r>
            <a:r>
              <a:rPr lang="ja-JP" altLang="en-US" dirty="0" smtClean="0"/>
              <a:t>  </a:t>
            </a:r>
            <a:r>
              <a:rPr lang="en-US" altLang="ja-JP" dirty="0" smtClean="0"/>
              <a:t>40</a:t>
            </a:r>
            <a:r>
              <a:rPr lang="ja-JP" altLang="en-US" dirty="0" smtClean="0"/>
              <a:t>万人</a:t>
            </a:r>
          </a:p>
          <a:p>
            <a:pPr eaLnBrk="1" hangingPunct="1">
              <a:buFontTx/>
              <a:buNone/>
            </a:pPr>
            <a:r>
              <a:rPr lang="en-US" altLang="ja-JP" dirty="0" smtClean="0"/>
              <a:t>B</a:t>
            </a:r>
            <a:r>
              <a:rPr lang="ja-JP" altLang="en-US" dirty="0" err="1" smtClean="0"/>
              <a:t>．</a:t>
            </a:r>
            <a:r>
              <a:rPr lang="en-US" altLang="ja-JP" dirty="0" smtClean="0"/>
              <a:t>140</a:t>
            </a:r>
            <a:r>
              <a:rPr lang="ja-JP" altLang="en-US" dirty="0" smtClean="0"/>
              <a:t>万人</a:t>
            </a:r>
          </a:p>
          <a:p>
            <a:pPr eaLnBrk="1" hangingPunct="1">
              <a:buFontTx/>
              <a:buNone/>
            </a:pPr>
            <a:r>
              <a:rPr lang="en-US" altLang="ja-JP" dirty="0" smtClean="0"/>
              <a:t>C</a:t>
            </a:r>
            <a:r>
              <a:rPr lang="ja-JP" altLang="en-US" dirty="0" err="1" smtClean="0"/>
              <a:t>．</a:t>
            </a:r>
            <a:r>
              <a:rPr lang="en-US" altLang="ja-JP" dirty="0" smtClean="0"/>
              <a:t>2</a:t>
            </a:r>
            <a:r>
              <a:rPr lang="en-US" altLang="ja-JP" dirty="0"/>
              <a:t>4</a:t>
            </a:r>
            <a:r>
              <a:rPr lang="en-US" altLang="ja-JP" dirty="0" smtClean="0"/>
              <a:t>0</a:t>
            </a:r>
            <a:r>
              <a:rPr lang="ja-JP" altLang="en-US" dirty="0" smtClean="0"/>
              <a:t>万人</a:t>
            </a:r>
          </a:p>
          <a:p>
            <a:pPr eaLnBrk="1" hangingPunct="1">
              <a:buFontTx/>
              <a:buNone/>
            </a:pPr>
            <a:r>
              <a:rPr lang="en-US" altLang="ja-JP" dirty="0" smtClean="0"/>
              <a:t>D</a:t>
            </a:r>
            <a:r>
              <a:rPr lang="ja-JP" altLang="en-US" dirty="0" err="1" smtClean="0"/>
              <a:t>．</a:t>
            </a:r>
            <a:r>
              <a:rPr lang="en-US" altLang="ja-JP" dirty="0" smtClean="0"/>
              <a:t>340</a:t>
            </a:r>
            <a:r>
              <a:rPr lang="ja-JP" altLang="en-US" dirty="0" smtClean="0"/>
              <a:t>万人</a:t>
            </a:r>
          </a:p>
        </p:txBody>
      </p:sp>
      <p:pic>
        <p:nvPicPr>
          <p:cNvPr id="7172"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7173"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3318" name="Oval 6"/>
          <p:cNvSpPr>
            <a:spLocks noChangeArrowheads="1"/>
          </p:cNvSpPr>
          <p:nvPr/>
        </p:nvSpPr>
        <p:spPr bwMode="auto">
          <a:xfrm>
            <a:off x="395288" y="5583112"/>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grpSp>
        <p:nvGrpSpPr>
          <p:cNvPr id="7175" name="Group 7"/>
          <p:cNvGrpSpPr>
            <a:grpSpLocks/>
          </p:cNvGrpSpPr>
          <p:nvPr/>
        </p:nvGrpSpPr>
        <p:grpSpPr bwMode="auto">
          <a:xfrm>
            <a:off x="395288" y="188913"/>
            <a:ext cx="1441450" cy="304800"/>
            <a:chOff x="249" y="119"/>
            <a:chExt cx="908" cy="192"/>
          </a:xfrm>
        </p:grpSpPr>
        <p:sp>
          <p:nvSpPr>
            <p:cNvPr id="7176"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7177" name="Text Box 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1</a:t>
              </a:r>
            </a:p>
          </p:txBody>
        </p:sp>
      </p:grpSp>
      <p:pic>
        <p:nvPicPr>
          <p:cNvPr id="10" name="Picture 16"/>
          <p:cNvPicPr>
            <a:picLocks noChangeAspect="1" noChangeArrowheads="1"/>
          </p:cNvPicPr>
          <p:nvPr/>
        </p:nvPicPr>
        <p:blipFill>
          <a:blip r:embed="rId4" cstate="print"/>
          <a:srcRect/>
          <a:stretch>
            <a:fillRect/>
          </a:stretch>
        </p:blipFill>
        <p:spPr bwMode="auto">
          <a:xfrm>
            <a:off x="6804248" y="5157192"/>
            <a:ext cx="678636" cy="1001266"/>
          </a:xfrm>
          <a:prstGeom prst="rect">
            <a:avLst/>
          </a:prstGeom>
          <a:noFill/>
          <a:ln w="9525">
            <a:noFill/>
            <a:miter lim="800000"/>
            <a:headEnd/>
            <a:tailEnd/>
          </a:ln>
        </p:spPr>
      </p:pic>
      <p:sp>
        <p:nvSpPr>
          <p:cNvPr id="11" name="テキスト ボックス 10"/>
          <p:cNvSpPr txBox="1"/>
          <p:nvPr/>
        </p:nvSpPr>
        <p:spPr>
          <a:xfrm>
            <a:off x="4932040" y="4293096"/>
            <a:ext cx="2664296" cy="1200329"/>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en-US" altLang="ja-JP" sz="2400" dirty="0" smtClean="0">
                <a:solidFill>
                  <a:srgbClr val="FF0000"/>
                </a:solidFill>
                <a:latin typeface="Meiryo UI" pitchFamily="50" charset="-128"/>
                <a:ea typeface="Meiryo UI" pitchFamily="50" charset="-128"/>
                <a:cs typeface="Meiryo UI" pitchFamily="50" charset="-128"/>
              </a:rPr>
              <a:t>2030</a:t>
            </a:r>
            <a:r>
              <a:rPr lang="ja-JP" altLang="en-US" sz="2400" dirty="0" smtClean="0">
                <a:solidFill>
                  <a:srgbClr val="FF0000"/>
                </a:solidFill>
                <a:latin typeface="Meiryo UI" pitchFamily="50" charset="-128"/>
                <a:ea typeface="Meiryo UI" pitchFamily="50" charset="-128"/>
                <a:cs typeface="Meiryo UI" pitchFamily="50" charset="-128"/>
              </a:rPr>
              <a:t>年までに</a:t>
            </a:r>
            <a:endParaRPr lang="en-US" altLang="ja-JP" sz="2400" dirty="0" smtClean="0">
              <a:solidFill>
                <a:srgbClr val="FF0000"/>
              </a:solidFill>
              <a:latin typeface="Meiryo UI" pitchFamily="50" charset="-128"/>
              <a:ea typeface="Meiryo UI" pitchFamily="50" charset="-128"/>
              <a:cs typeface="Meiryo UI" pitchFamily="50" charset="-128"/>
            </a:endParaRPr>
          </a:p>
          <a:p>
            <a:r>
              <a:rPr lang="en-US" altLang="ja-JP" sz="2400" dirty="0">
                <a:solidFill>
                  <a:srgbClr val="FF0000"/>
                </a:solidFill>
                <a:latin typeface="Meiryo UI" pitchFamily="50" charset="-128"/>
                <a:ea typeface="Meiryo UI" pitchFamily="50" charset="-128"/>
                <a:cs typeface="Meiryo UI" pitchFamily="50" charset="-128"/>
              </a:rPr>
              <a:t>340</a:t>
            </a:r>
            <a:r>
              <a:rPr lang="ja-JP" altLang="en-US" sz="2400" dirty="0" smtClean="0">
                <a:solidFill>
                  <a:srgbClr val="FF0000"/>
                </a:solidFill>
                <a:latin typeface="Meiryo UI" pitchFamily="50" charset="-128"/>
                <a:ea typeface="Meiryo UI" pitchFamily="50" charset="-128"/>
                <a:cs typeface="Meiryo UI" pitchFamily="50" charset="-128"/>
              </a:rPr>
              <a:t>万人の先生が</a:t>
            </a:r>
            <a:endParaRPr lang="en-US" altLang="ja-JP" sz="2400" dirty="0" smtClean="0">
              <a:solidFill>
                <a:srgbClr val="FF0000"/>
              </a:solidFill>
              <a:latin typeface="Meiryo UI" pitchFamily="50" charset="-128"/>
              <a:ea typeface="Meiryo UI" pitchFamily="50" charset="-128"/>
              <a:cs typeface="Meiryo UI" pitchFamily="50" charset="-128"/>
            </a:endParaRPr>
          </a:p>
          <a:p>
            <a:r>
              <a:rPr lang="ja-JP" altLang="en-US" sz="2400" dirty="0" smtClean="0">
                <a:solidFill>
                  <a:srgbClr val="FF0000"/>
                </a:solidFill>
                <a:latin typeface="Meiryo UI" pitchFamily="50" charset="-128"/>
                <a:ea typeface="Meiryo UI" pitchFamily="50" charset="-128"/>
                <a:cs typeface="Meiryo UI" pitchFamily="50" charset="-128"/>
              </a:rPr>
              <a:t>必要なのか</a:t>
            </a:r>
            <a:r>
              <a:rPr lang="ja-JP" altLang="en-US" sz="2400" dirty="0">
                <a:solidFill>
                  <a:srgbClr val="FF0000"/>
                </a:solidFill>
                <a:latin typeface="Meiryo UI" pitchFamily="50" charset="-128"/>
                <a:ea typeface="Meiryo UI" pitchFamily="50" charset="-128"/>
                <a:cs typeface="Meiryo UI" pitchFamily="50" charset="-128"/>
              </a:rPr>
              <a:t>ー</a:t>
            </a:r>
            <a:endParaRPr lang="en-US" altLang="ja-JP" sz="2400" dirty="0" smtClean="0">
              <a:solidFill>
                <a:srgbClr val="FF0000"/>
              </a:solidFill>
              <a:latin typeface="Meiryo UI" pitchFamily="50" charset="-128"/>
              <a:ea typeface="Meiryo UI" pitchFamily="50" charset="-128"/>
              <a:cs typeface="Meiryo UI" pitchFamily="50" charset="-128"/>
            </a:endParaRPr>
          </a:p>
        </p:txBody>
      </p:sp>
      <p:sp>
        <p:nvSpPr>
          <p:cNvPr id="13" name="Rectangle 2"/>
          <p:cNvSpPr>
            <a:spLocks noGrp="1" noChangeArrowheads="1"/>
          </p:cNvSpPr>
          <p:nvPr>
            <p:ph type="title"/>
          </p:nvPr>
        </p:nvSpPr>
        <p:spPr>
          <a:xfrm>
            <a:off x="457200" y="274638"/>
            <a:ext cx="8229600" cy="1143000"/>
          </a:xfrm>
        </p:spPr>
        <p:txBody>
          <a:bodyPr/>
          <a:lstStyle/>
          <a:p>
            <a:pPr eaLnBrk="1" hangingPunct="1"/>
            <a:r>
              <a:rPr lang="ja-JP" altLang="en-US" sz="3200" dirty="0" smtClean="0">
                <a:latin typeface="HGP創英角ｺﾞｼｯｸUB" pitchFamily="50" charset="-128"/>
                <a:ea typeface="HGP創英角ｺﾞｼｯｸUB" pitchFamily="50" charset="-128"/>
              </a:rPr>
              <a:t>やってみよう！「世界一大きな授業」クイズ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additive="base">
                                        <p:cTn id="7" dur="500" fill="hold"/>
                                        <p:tgtEl>
                                          <p:spTgt spid="13318"/>
                                        </p:tgtEl>
                                        <p:attrNameLst>
                                          <p:attrName>ppt_x</p:attrName>
                                        </p:attrNameLst>
                                      </p:cBhvr>
                                      <p:tavLst>
                                        <p:tav tm="0">
                                          <p:val>
                                            <p:strVal val="#ppt_x"/>
                                          </p:val>
                                        </p:tav>
                                        <p:tav tm="100000">
                                          <p:val>
                                            <p:strVal val="#ppt_x"/>
                                          </p:val>
                                        </p:tav>
                                      </p:tavLst>
                                    </p:anim>
                                    <p:anim calcmode="lin" valueType="num">
                                      <p:cBhvr additive="base">
                                        <p:cTn id="8" dur="500" fill="hold"/>
                                        <p:tgtEl>
                                          <p:spTgt spid="133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p:txBody>
          <a:bodyPr/>
          <a:lstStyle/>
          <a:p>
            <a:pPr marL="977900" indent="-977900" eaLnBrk="1" hangingPunct="1">
              <a:buFontTx/>
              <a:buNone/>
            </a:pPr>
            <a:r>
              <a:rPr lang="en-US" altLang="ja-JP" sz="4000" b="1" dirty="0" smtClean="0"/>
              <a:t>Q5	</a:t>
            </a:r>
            <a:r>
              <a:rPr lang="ja-JP" altLang="en-US" dirty="0" smtClean="0"/>
              <a:t>世界では、読み書きができない「大人」がどのくらいいるでしょう？</a:t>
            </a:r>
          </a:p>
          <a:p>
            <a:pPr eaLnBrk="1" hangingPunct="1">
              <a:buFontTx/>
              <a:buNone/>
            </a:pPr>
            <a:endParaRPr lang="ja-JP" altLang="en-US" dirty="0" smtClean="0"/>
          </a:p>
          <a:p>
            <a:pPr eaLnBrk="1" hangingPunct="1">
              <a:buFontTx/>
              <a:buNone/>
            </a:pPr>
            <a:r>
              <a:rPr lang="en-US" altLang="ja-JP" dirty="0" smtClean="0"/>
              <a:t>A</a:t>
            </a:r>
            <a:r>
              <a:rPr lang="ja-JP" altLang="en-US" dirty="0" err="1" smtClean="0"/>
              <a:t>．</a:t>
            </a:r>
            <a:r>
              <a:rPr lang="ja-JP" altLang="en-US" dirty="0" smtClean="0"/>
              <a:t>  </a:t>
            </a:r>
            <a:r>
              <a:rPr lang="en-US" altLang="ja-JP" dirty="0" smtClean="0"/>
              <a:t>2</a:t>
            </a:r>
            <a:r>
              <a:rPr lang="ja-JP" altLang="en-US" dirty="0" smtClean="0"/>
              <a:t>人に</a:t>
            </a:r>
            <a:r>
              <a:rPr lang="en-US" altLang="ja-JP" dirty="0" smtClean="0"/>
              <a:t>1</a:t>
            </a:r>
            <a:r>
              <a:rPr lang="ja-JP" altLang="en-US" dirty="0" smtClean="0"/>
              <a:t>人</a:t>
            </a:r>
            <a:r>
              <a:rPr lang="ja-JP" altLang="en-US" sz="2400" dirty="0" smtClean="0"/>
              <a:t>（およそ</a:t>
            </a:r>
            <a:r>
              <a:rPr lang="en-US" altLang="ja-JP" sz="2400" dirty="0" smtClean="0"/>
              <a:t>25</a:t>
            </a:r>
            <a:r>
              <a:rPr lang="ja-JP" altLang="en-US" sz="2400" dirty="0" smtClean="0"/>
              <a:t>億</a:t>
            </a:r>
            <a:r>
              <a:rPr lang="en-US" altLang="ja-JP" sz="2400" dirty="0" smtClean="0"/>
              <a:t>3,000</a:t>
            </a:r>
            <a:r>
              <a:rPr lang="ja-JP" altLang="en-US" sz="2400" dirty="0" smtClean="0"/>
              <a:t>万人） </a:t>
            </a:r>
          </a:p>
          <a:p>
            <a:pPr eaLnBrk="1" hangingPunct="1">
              <a:buFontTx/>
              <a:buNone/>
            </a:pPr>
            <a:r>
              <a:rPr lang="en-US" altLang="ja-JP" dirty="0" smtClean="0"/>
              <a:t>B</a:t>
            </a:r>
            <a:r>
              <a:rPr lang="ja-JP" altLang="en-US" dirty="0" err="1" smtClean="0"/>
              <a:t>．</a:t>
            </a:r>
            <a:r>
              <a:rPr lang="ja-JP" altLang="en-US" dirty="0" smtClean="0"/>
              <a:t>  </a:t>
            </a:r>
            <a:r>
              <a:rPr lang="en-US" altLang="ja-JP" dirty="0" smtClean="0"/>
              <a:t>7</a:t>
            </a:r>
            <a:r>
              <a:rPr lang="ja-JP" altLang="en-US" dirty="0" smtClean="0"/>
              <a:t>人に</a:t>
            </a:r>
            <a:r>
              <a:rPr lang="en-US" altLang="ja-JP" dirty="0" smtClean="0"/>
              <a:t>1</a:t>
            </a:r>
            <a:r>
              <a:rPr lang="ja-JP" altLang="en-US" dirty="0" smtClean="0"/>
              <a:t>人 </a:t>
            </a:r>
            <a:r>
              <a:rPr lang="ja-JP" altLang="en-US" sz="2400" dirty="0" smtClean="0"/>
              <a:t>（およそ</a:t>
            </a:r>
            <a:r>
              <a:rPr lang="en-US" altLang="ja-JP" sz="2400" dirty="0" smtClean="0"/>
              <a:t>7</a:t>
            </a:r>
            <a:r>
              <a:rPr lang="ja-JP" altLang="en-US" sz="2400" dirty="0" smtClean="0"/>
              <a:t>億</a:t>
            </a:r>
            <a:r>
              <a:rPr lang="en-US" altLang="ja-JP" sz="2400" dirty="0" smtClean="0"/>
              <a:t>5,000</a:t>
            </a:r>
            <a:r>
              <a:rPr lang="ja-JP" altLang="en-US" sz="2400" dirty="0" smtClean="0"/>
              <a:t>万人）</a:t>
            </a:r>
          </a:p>
          <a:p>
            <a:pPr eaLnBrk="1" hangingPunct="1">
              <a:buFontTx/>
              <a:buNone/>
            </a:pPr>
            <a:r>
              <a:rPr lang="en-US" altLang="ja-JP" dirty="0" smtClean="0"/>
              <a:t>C</a:t>
            </a:r>
            <a:r>
              <a:rPr lang="ja-JP" altLang="en-US" dirty="0" err="1" smtClean="0"/>
              <a:t>．</a:t>
            </a:r>
            <a:r>
              <a:rPr lang="en-US" altLang="ja-JP" dirty="0" smtClean="0"/>
              <a:t>18</a:t>
            </a:r>
            <a:r>
              <a:rPr lang="ja-JP" altLang="en-US" dirty="0" smtClean="0"/>
              <a:t>人に</a:t>
            </a:r>
            <a:r>
              <a:rPr lang="en-US" altLang="ja-JP" dirty="0" smtClean="0"/>
              <a:t>1</a:t>
            </a:r>
            <a:r>
              <a:rPr lang="ja-JP" altLang="en-US" dirty="0" smtClean="0"/>
              <a:t>人</a:t>
            </a:r>
            <a:r>
              <a:rPr lang="ja-JP" altLang="en-US" sz="2400" dirty="0" smtClean="0"/>
              <a:t>（およそ</a:t>
            </a:r>
            <a:r>
              <a:rPr lang="en-US" altLang="ja-JP" sz="2400" dirty="0" smtClean="0"/>
              <a:t>2</a:t>
            </a:r>
            <a:r>
              <a:rPr lang="ja-JP" altLang="en-US" sz="2400" dirty="0" smtClean="0"/>
              <a:t>億</a:t>
            </a:r>
            <a:r>
              <a:rPr lang="en-US" altLang="ja-JP" sz="2400" dirty="0" smtClean="0"/>
              <a:t>8,000</a:t>
            </a:r>
            <a:r>
              <a:rPr lang="ja-JP" altLang="en-US" sz="2400" dirty="0" smtClean="0"/>
              <a:t>万人） </a:t>
            </a:r>
          </a:p>
          <a:p>
            <a:pPr eaLnBrk="1" hangingPunct="1">
              <a:buFontTx/>
              <a:buNone/>
            </a:pPr>
            <a:r>
              <a:rPr lang="en-US" altLang="ja-JP" dirty="0" smtClean="0"/>
              <a:t>D</a:t>
            </a:r>
            <a:r>
              <a:rPr lang="ja-JP" altLang="en-US" dirty="0" err="1" smtClean="0"/>
              <a:t>．</a:t>
            </a:r>
            <a:r>
              <a:rPr lang="en-US" altLang="ja-JP" dirty="0"/>
              <a:t>6</a:t>
            </a:r>
            <a:r>
              <a:rPr lang="en-US" altLang="ja-JP" dirty="0" smtClean="0"/>
              <a:t>0</a:t>
            </a:r>
            <a:r>
              <a:rPr lang="ja-JP" altLang="en-US" dirty="0" smtClean="0"/>
              <a:t>人に</a:t>
            </a:r>
            <a:r>
              <a:rPr lang="en-US" altLang="ja-JP" dirty="0" smtClean="0"/>
              <a:t>1</a:t>
            </a:r>
            <a:r>
              <a:rPr lang="ja-JP" altLang="en-US" dirty="0" smtClean="0"/>
              <a:t>人 </a:t>
            </a:r>
            <a:r>
              <a:rPr lang="ja-JP" altLang="en-US" sz="2400" dirty="0" smtClean="0"/>
              <a:t>（およそ</a:t>
            </a:r>
            <a:r>
              <a:rPr lang="en-US" altLang="ja-JP" sz="2400" dirty="0" smtClean="0"/>
              <a:t>8,000</a:t>
            </a:r>
            <a:r>
              <a:rPr lang="ja-JP" altLang="en-US" sz="2400" dirty="0" smtClean="0"/>
              <a:t>万人）</a:t>
            </a:r>
          </a:p>
        </p:txBody>
      </p:sp>
      <p:pic>
        <p:nvPicPr>
          <p:cNvPr id="8196"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8197"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6390" name="Oval 6"/>
          <p:cNvSpPr>
            <a:spLocks noChangeArrowheads="1"/>
          </p:cNvSpPr>
          <p:nvPr/>
        </p:nvSpPr>
        <p:spPr bwMode="auto">
          <a:xfrm>
            <a:off x="395288" y="4004865"/>
            <a:ext cx="576262" cy="576263"/>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grpSp>
        <p:nvGrpSpPr>
          <p:cNvPr id="8199" name="Group 7"/>
          <p:cNvGrpSpPr>
            <a:grpSpLocks/>
          </p:cNvGrpSpPr>
          <p:nvPr/>
        </p:nvGrpSpPr>
        <p:grpSpPr bwMode="auto">
          <a:xfrm>
            <a:off x="395288" y="188913"/>
            <a:ext cx="1441450" cy="304800"/>
            <a:chOff x="249" y="119"/>
            <a:chExt cx="908" cy="192"/>
          </a:xfrm>
        </p:grpSpPr>
        <p:sp>
          <p:nvSpPr>
            <p:cNvPr id="8200"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8201" name="Text Box 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1</a:t>
              </a:r>
            </a:p>
          </p:txBody>
        </p:sp>
      </p:grpSp>
      <p:pic>
        <p:nvPicPr>
          <p:cNvPr id="10" name="Picture 16"/>
          <p:cNvPicPr>
            <a:picLocks noChangeAspect="1" noChangeArrowheads="1"/>
          </p:cNvPicPr>
          <p:nvPr/>
        </p:nvPicPr>
        <p:blipFill>
          <a:blip r:embed="rId4" cstate="print"/>
          <a:srcRect/>
          <a:stretch>
            <a:fillRect/>
          </a:stretch>
        </p:blipFill>
        <p:spPr bwMode="auto">
          <a:xfrm>
            <a:off x="7277740" y="4581128"/>
            <a:ext cx="678636" cy="1001266"/>
          </a:xfrm>
          <a:prstGeom prst="rect">
            <a:avLst/>
          </a:prstGeom>
          <a:noFill/>
          <a:ln w="9525">
            <a:noFill/>
            <a:miter lim="800000"/>
            <a:headEnd/>
            <a:tailEnd/>
          </a:ln>
        </p:spPr>
      </p:pic>
      <p:sp>
        <p:nvSpPr>
          <p:cNvPr id="11" name="テキスト ボックス 10"/>
          <p:cNvSpPr txBox="1"/>
          <p:nvPr/>
        </p:nvSpPr>
        <p:spPr>
          <a:xfrm>
            <a:off x="6516216" y="3933056"/>
            <a:ext cx="2304256" cy="461665"/>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en-US" altLang="ja-JP" sz="2400" dirty="0" smtClean="0">
                <a:solidFill>
                  <a:srgbClr val="FF0000"/>
                </a:solidFill>
                <a:latin typeface="Meiryo UI" pitchFamily="50" charset="-128"/>
                <a:ea typeface="Meiryo UI" pitchFamily="50" charset="-128"/>
                <a:cs typeface="Meiryo UI" pitchFamily="50" charset="-128"/>
              </a:rPr>
              <a:t>7</a:t>
            </a:r>
            <a:r>
              <a:rPr lang="ja-JP" altLang="en-US" sz="2400" dirty="0" smtClean="0">
                <a:solidFill>
                  <a:srgbClr val="FF0000"/>
                </a:solidFill>
                <a:latin typeface="Meiryo UI" pitchFamily="50" charset="-128"/>
                <a:ea typeface="Meiryo UI" pitchFamily="50" charset="-128"/>
                <a:cs typeface="Meiryo UI" pitchFamily="50" charset="-128"/>
              </a:rPr>
              <a:t>億人以上</a:t>
            </a:r>
            <a:r>
              <a:rPr lang="en-US" altLang="ja-JP" sz="2400" dirty="0" smtClean="0">
                <a:solidFill>
                  <a:srgbClr val="FF0000"/>
                </a:solidFill>
                <a:latin typeface="Meiryo UI" pitchFamily="50" charset="-128"/>
                <a:ea typeface="Meiryo UI" pitchFamily="50" charset="-128"/>
                <a:cs typeface="Meiryo UI" pitchFamily="50" charset="-128"/>
              </a:rPr>
              <a:t>‥</a:t>
            </a:r>
            <a:r>
              <a:rPr lang="ja-JP" altLang="en-US" sz="2400" dirty="0" smtClean="0">
                <a:solidFill>
                  <a:srgbClr val="FF0000"/>
                </a:solidFill>
                <a:latin typeface="Meiryo UI" pitchFamily="50" charset="-128"/>
                <a:ea typeface="Meiryo UI" pitchFamily="50" charset="-128"/>
                <a:cs typeface="Meiryo UI" pitchFamily="50" charset="-128"/>
              </a:rPr>
              <a:t>！</a:t>
            </a:r>
            <a:endParaRPr lang="en-US" altLang="ja-JP" sz="2400" dirty="0" smtClean="0">
              <a:solidFill>
                <a:srgbClr val="FF0000"/>
              </a:solidFill>
              <a:latin typeface="Meiryo UI" pitchFamily="50" charset="-128"/>
              <a:ea typeface="Meiryo UI" pitchFamily="50" charset="-128"/>
              <a:cs typeface="Meiryo UI" pitchFamily="50" charset="-128"/>
            </a:endParaRPr>
          </a:p>
        </p:txBody>
      </p:sp>
      <p:sp>
        <p:nvSpPr>
          <p:cNvPr id="13" name="Rectangle 2"/>
          <p:cNvSpPr>
            <a:spLocks noGrp="1" noChangeArrowheads="1"/>
          </p:cNvSpPr>
          <p:nvPr>
            <p:ph type="title"/>
          </p:nvPr>
        </p:nvSpPr>
        <p:spPr>
          <a:xfrm>
            <a:off x="457200" y="274638"/>
            <a:ext cx="8229600" cy="1143000"/>
          </a:xfrm>
        </p:spPr>
        <p:txBody>
          <a:bodyPr/>
          <a:lstStyle/>
          <a:p>
            <a:pPr eaLnBrk="1" hangingPunct="1"/>
            <a:r>
              <a:rPr lang="ja-JP" altLang="en-US" sz="3200" dirty="0" smtClean="0">
                <a:latin typeface="HGP創英角ｺﾞｼｯｸUB" pitchFamily="50" charset="-128"/>
                <a:ea typeface="HGP創英角ｺﾞｼｯｸUB" pitchFamily="50" charset="-128"/>
              </a:rPr>
              <a:t>やってみよう！「世界一大きな授業」クイズ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500" fill="hold"/>
                                        <p:tgtEl>
                                          <p:spTgt spid="16390"/>
                                        </p:tgtEl>
                                        <p:attrNameLst>
                                          <p:attrName>ppt_x</p:attrName>
                                        </p:attrNameLst>
                                      </p:cBhvr>
                                      <p:tavLst>
                                        <p:tav tm="0">
                                          <p:val>
                                            <p:strVal val="#ppt_x"/>
                                          </p:val>
                                        </p:tav>
                                        <p:tav tm="100000">
                                          <p:val>
                                            <p:strVal val="#ppt_x"/>
                                          </p:val>
                                        </p:tav>
                                      </p:tavLst>
                                    </p:anim>
                                    <p:anim calcmode="lin" valueType="num">
                                      <p:cBhvr additive="base">
                                        <p:cTn id="8" dur="500" fill="hold"/>
                                        <p:tgtEl>
                                          <p:spTgt spid="163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文字の読み書きができないと</a:t>
            </a:r>
            <a:r>
              <a:rPr lang="en-US" altLang="ja-JP" sz="3200" dirty="0" smtClean="0">
                <a:latin typeface="HGP創英角ｺﾞｼｯｸUB" pitchFamily="50" charset="-128"/>
                <a:ea typeface="HGP創英角ｺﾞｼｯｸUB" pitchFamily="50" charset="-128"/>
              </a:rPr>
              <a:t>…</a:t>
            </a:r>
            <a:r>
              <a:rPr lang="ja-JP" altLang="en-US" sz="3200" dirty="0" smtClean="0">
                <a:latin typeface="HGP創英角ｺﾞｼｯｸUB" pitchFamily="50" charset="-128"/>
                <a:ea typeface="HGP創英角ｺﾞｼｯｸUB" pitchFamily="50" charset="-128"/>
              </a:rPr>
              <a:t/>
            </a:r>
            <a:br>
              <a:rPr lang="ja-JP" altLang="en-US"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どんなことがあるでしょう？</a:t>
            </a:r>
          </a:p>
        </p:txBody>
      </p:sp>
      <p:pic>
        <p:nvPicPr>
          <p:cNvPr id="9220"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9221"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9222" name="Group 7"/>
          <p:cNvGrpSpPr>
            <a:grpSpLocks/>
          </p:cNvGrpSpPr>
          <p:nvPr/>
        </p:nvGrpSpPr>
        <p:grpSpPr bwMode="auto">
          <a:xfrm>
            <a:off x="395288" y="188913"/>
            <a:ext cx="1367963" cy="307976"/>
            <a:chOff x="249" y="119"/>
            <a:chExt cx="784" cy="194"/>
          </a:xfrm>
        </p:grpSpPr>
        <p:sp>
          <p:nvSpPr>
            <p:cNvPr id="9223" name="AutoShape 8"/>
            <p:cNvSpPr>
              <a:spLocks noChangeArrowheads="1"/>
            </p:cNvSpPr>
            <p:nvPr/>
          </p:nvSpPr>
          <p:spPr bwMode="auto">
            <a:xfrm>
              <a:off x="249" y="119"/>
              <a:ext cx="784"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9224" name="Text Box 9"/>
            <p:cNvSpPr txBox="1">
              <a:spLocks noChangeArrowheads="1"/>
            </p:cNvSpPr>
            <p:nvPr/>
          </p:nvSpPr>
          <p:spPr bwMode="auto">
            <a:xfrm>
              <a:off x="295" y="119"/>
              <a:ext cx="738" cy="194"/>
            </a:xfrm>
            <a:prstGeom prst="rect">
              <a:avLst/>
            </a:prstGeom>
            <a:noFill/>
            <a:ln w="9525">
              <a:noFill/>
              <a:miter lim="800000"/>
              <a:headEnd/>
              <a:tailEnd/>
            </a:ln>
            <a:effectLst/>
          </p:spPr>
          <p:txBody>
            <a:bodyPr wrap="square">
              <a:spAutoFit/>
            </a:bodyPr>
            <a:lstStyle/>
            <a:p>
              <a:pPr>
                <a:spcBef>
                  <a:spcPct val="50000"/>
                </a:spcBef>
              </a:pPr>
              <a:r>
                <a:rPr lang="ja-JP" altLang="en-US" sz="1400" dirty="0">
                  <a:solidFill>
                    <a:schemeClr val="bg2"/>
                  </a:solidFill>
                </a:rPr>
                <a:t>アクティビティ</a:t>
              </a:r>
              <a:r>
                <a:rPr lang="en-US" altLang="ja-JP" sz="1400" dirty="0" smtClean="0">
                  <a:solidFill>
                    <a:schemeClr val="bg2"/>
                  </a:solidFill>
                </a:rPr>
                <a:t>2</a:t>
              </a:r>
              <a:endParaRPr lang="en-US" altLang="ja-JP" sz="1400" dirty="0">
                <a:solidFill>
                  <a:schemeClr val="bg2"/>
                </a:solidFill>
              </a:endParaRPr>
            </a:p>
          </p:txBody>
        </p:sp>
      </p:grpSp>
      <p:pic>
        <p:nvPicPr>
          <p:cNvPr id="9" name="Picture 16"/>
          <p:cNvPicPr>
            <a:picLocks noChangeAspect="1" noChangeArrowheads="1"/>
          </p:cNvPicPr>
          <p:nvPr/>
        </p:nvPicPr>
        <p:blipFill>
          <a:blip r:embed="rId4" cstate="print"/>
          <a:srcRect/>
          <a:stretch>
            <a:fillRect/>
          </a:stretch>
        </p:blipFill>
        <p:spPr bwMode="auto">
          <a:xfrm rot="545575">
            <a:off x="395536" y="908720"/>
            <a:ext cx="678636" cy="1001266"/>
          </a:xfrm>
          <a:prstGeom prst="rect">
            <a:avLst/>
          </a:prstGeom>
          <a:noFill/>
          <a:ln w="9525">
            <a:noFill/>
            <a:miter lim="800000"/>
            <a:headEnd/>
            <a:tailEnd/>
          </a:ln>
        </p:spPr>
      </p:pic>
      <p:pic>
        <p:nvPicPr>
          <p:cNvPr id="12" name="図 11" descr="薬瓶3本.jpg"/>
          <p:cNvPicPr/>
          <p:nvPr/>
        </p:nvPicPr>
        <p:blipFill>
          <a:blip r:embed="rId5" cstate="print"/>
          <a:stretch>
            <a:fillRect/>
          </a:stretch>
        </p:blipFill>
        <p:spPr>
          <a:xfrm>
            <a:off x="407411" y="1988840"/>
            <a:ext cx="8292813" cy="424847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1666</TotalTime>
  <Words>5359</Words>
  <Application>Microsoft Office PowerPoint</Application>
  <PresentationFormat>画面に合わせる (4:3)</PresentationFormat>
  <Paragraphs>547</Paragraphs>
  <Slides>32</Slides>
  <Notes>31</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32</vt:i4>
      </vt:variant>
    </vt:vector>
  </HeadingPairs>
  <TitlesOfParts>
    <vt:vector size="47" baseType="lpstr">
      <vt:lpstr>HGPｺﾞｼｯｸE</vt:lpstr>
      <vt:lpstr>HGP創英角ｺﾞｼｯｸUB</vt:lpstr>
      <vt:lpstr>HGS創英角ｺﾞｼｯｸUB</vt:lpstr>
      <vt:lpstr>ＫＦひま字</vt:lpstr>
      <vt:lpstr>Meiryo UI</vt:lpstr>
      <vt:lpstr>ＭＳ Ｐゴシック</vt:lpstr>
      <vt:lpstr>ＭＳ Ｐ明朝</vt:lpstr>
      <vt:lpstr>ＭＳ ゴシック</vt:lpstr>
      <vt:lpstr>ＭＳ 明朝</vt:lpstr>
      <vt:lpstr>UD デジタル 教科書体 NK-B</vt:lpstr>
      <vt:lpstr>ゆず ポップ A [M] Bold</vt:lpstr>
      <vt:lpstr>Arial</vt:lpstr>
      <vt:lpstr>Century</vt:lpstr>
      <vt:lpstr>Wingdings</vt:lpstr>
      <vt:lpstr>標準デザイン</vt:lpstr>
      <vt:lpstr>PowerPoint プレゼンテーション</vt:lpstr>
      <vt:lpstr>世界一大きな授業とは？</vt:lpstr>
      <vt:lpstr>PowerPoint プレゼンテーション</vt:lpstr>
      <vt:lpstr>やってみよう！「世界一大きな授業」クイズ</vt:lpstr>
      <vt:lpstr>やってみよう！「世界一大きな授業」クイズ</vt:lpstr>
      <vt:lpstr>やってみよう！「世界一大きな授業」クイズ</vt:lpstr>
      <vt:lpstr>やってみよう！「世界一大きな授業」クイズ</vt:lpstr>
      <vt:lpstr>やってみよう！「世界一大きな授業」クイズ</vt:lpstr>
      <vt:lpstr>文字の読み書きができないと… どんなことがあるでしょう？</vt:lpstr>
      <vt:lpstr>読み書きができないと… どんなことができないと思いますか？</vt:lpstr>
      <vt:lpstr>読み書きができないと… どんなことができないと思いますか？</vt:lpstr>
      <vt:lpstr>成人の非識字者の割合（2016年）</vt:lpstr>
      <vt:lpstr>世界の成人識字率</vt:lpstr>
      <vt:lpstr>クイズ</vt:lpstr>
      <vt:lpstr>クイズ</vt:lpstr>
      <vt:lpstr>PowerPoint プレゼンテーション</vt:lpstr>
      <vt:lpstr>PowerPoint プレゼンテーション</vt:lpstr>
      <vt:lpstr>PowerPoint プレゼンテーション</vt:lpstr>
      <vt:lpstr>PowerPoint プレゼンテーション</vt:lpstr>
      <vt:lpstr>マララ・ユスフザイさん ノーベル平和賞授賞式でのスピーチ</vt:lpstr>
      <vt:lpstr>子どもの問題に子どもが取り組む 日本の子どもたちのストーリー </vt:lpstr>
      <vt:lpstr>わたしの気持ちは…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世界中の子どもが学校に通えるために‥ あなたが「大切だ」と思うことから◇の中にA～I　を記入して、 順番に並び替えてみましょう。</vt:lpstr>
      <vt:lpstr>首相・外務大臣へ手紙を書こう</vt:lpstr>
    </vt:vector>
  </TitlesOfParts>
  <Company>Plan Japan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COMWK071V</dc:creator>
  <cp:lastModifiedBy>User</cp:lastModifiedBy>
  <cp:revision>202</cp:revision>
  <cp:lastPrinted>2018-05-17T06:22:11Z</cp:lastPrinted>
  <dcterms:created xsi:type="dcterms:W3CDTF">2013-04-09T01:11:42Z</dcterms:created>
  <dcterms:modified xsi:type="dcterms:W3CDTF">2018-05-17T06:43:42Z</dcterms:modified>
</cp:coreProperties>
</file>